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bookmarkIdSeed="3">
  <p:sldMasterIdLst>
    <p:sldMasterId id="2147483660" r:id="rId1"/>
  </p:sldMasterIdLst>
  <p:notesMasterIdLst>
    <p:notesMasterId r:id="rId53"/>
  </p:notesMasterIdLst>
  <p:sldIdLst>
    <p:sldId id="256" r:id="rId2"/>
    <p:sldId id="258" r:id="rId3"/>
    <p:sldId id="259" r:id="rId4"/>
    <p:sldId id="260" r:id="rId5"/>
    <p:sldId id="261" r:id="rId6"/>
    <p:sldId id="262" r:id="rId7"/>
    <p:sldId id="263" r:id="rId8"/>
    <p:sldId id="264" r:id="rId9"/>
    <p:sldId id="265" r:id="rId10"/>
    <p:sldId id="266" r:id="rId11"/>
    <p:sldId id="267" r:id="rId12"/>
    <p:sldId id="269" r:id="rId13"/>
    <p:sldId id="270" r:id="rId14"/>
    <p:sldId id="271" r:id="rId15"/>
    <p:sldId id="272" r:id="rId16"/>
    <p:sldId id="273" r:id="rId17"/>
    <p:sldId id="274" r:id="rId18"/>
    <p:sldId id="276" r:id="rId19"/>
    <p:sldId id="277" r:id="rId20"/>
    <p:sldId id="278" r:id="rId21"/>
    <p:sldId id="279" r:id="rId22"/>
    <p:sldId id="280" r:id="rId23"/>
    <p:sldId id="282" r:id="rId24"/>
    <p:sldId id="283" r:id="rId25"/>
    <p:sldId id="285" r:id="rId26"/>
    <p:sldId id="286" r:id="rId27"/>
    <p:sldId id="407" r:id="rId28"/>
    <p:sldId id="406" r:id="rId29"/>
    <p:sldId id="408" r:id="rId30"/>
    <p:sldId id="410" r:id="rId31"/>
    <p:sldId id="409" r:id="rId32"/>
    <p:sldId id="411" r:id="rId33"/>
    <p:sldId id="412" r:id="rId34"/>
    <p:sldId id="393" r:id="rId35"/>
    <p:sldId id="413" r:id="rId36"/>
    <p:sldId id="414" r:id="rId37"/>
    <p:sldId id="415" r:id="rId38"/>
    <p:sldId id="416" r:id="rId39"/>
    <p:sldId id="417" r:id="rId40"/>
    <p:sldId id="418" r:id="rId41"/>
    <p:sldId id="419" r:id="rId42"/>
    <p:sldId id="420" r:id="rId43"/>
    <p:sldId id="421" r:id="rId44"/>
    <p:sldId id="422" r:id="rId45"/>
    <p:sldId id="423" r:id="rId46"/>
    <p:sldId id="424" r:id="rId47"/>
    <p:sldId id="425" r:id="rId48"/>
    <p:sldId id="426" r:id="rId49"/>
    <p:sldId id="427" r:id="rId50"/>
    <p:sldId id="428" r:id="rId51"/>
    <p:sldId id="287" r:id="rId52"/>
  </p:sldIdLst>
  <p:sldSz cx="9144000" cy="6858000" type="screen4x3"/>
  <p:notesSz cx="6858000" cy="9144000"/>
  <p:defaultTextStyle>
    <a:defPPr>
      <a:defRPr lang="vi-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354" autoAdjust="0"/>
    <p:restoredTop sz="75038" autoAdjust="0"/>
  </p:normalViewPr>
  <p:slideViewPr>
    <p:cSldViewPr snapToGrid="0">
      <p:cViewPr varScale="1">
        <p:scale>
          <a:sx n="83" d="100"/>
          <a:sy n="83" d="100"/>
        </p:scale>
        <p:origin x="656" y="200"/>
      </p:cViewPr>
      <p:guideLst/>
    </p:cSldViewPr>
  </p:slideViewPr>
  <p:notesTextViewPr>
    <p:cViewPr>
      <p:scale>
        <a:sx n="150" d="100"/>
        <a:sy n="15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A98134B-60A1-4F26-A7CB-8467F9F97642}" type="doc">
      <dgm:prSet loTypeId="urn:microsoft.com/office/officeart/2008/layout/VerticalCurvedList" loCatId="list" qsTypeId="urn:microsoft.com/office/officeart/2005/8/quickstyle/simple2" qsCatId="simple" csTypeId="urn:microsoft.com/office/officeart/2005/8/colors/colorful1" csCatId="colorful" phldr="1"/>
      <dgm:spPr/>
      <dgm:t>
        <a:bodyPr/>
        <a:lstStyle/>
        <a:p>
          <a:endParaRPr lang="en-US"/>
        </a:p>
      </dgm:t>
    </dgm:pt>
    <dgm:pt modelId="{27BFC98D-CE3F-4D2A-91A0-EC381967408E}">
      <dgm:prSet phldrT="[Text]"/>
      <dgm:spPr/>
      <dgm:t>
        <a:bodyPr/>
        <a:lstStyle/>
        <a:p>
          <a:r>
            <a:rPr lang="vi-VN" dirty="0">
              <a:latin typeface="Times New Roman" panose="02020603050405020304" pitchFamily="18" charset="0"/>
              <a:cs typeface="Times New Roman" panose="02020603050405020304" pitchFamily="18" charset="0"/>
            </a:rPr>
            <a:t>Locality-Sensitive Hashing</a:t>
          </a:r>
          <a:endParaRPr lang="en-US" dirty="0">
            <a:latin typeface="Times New Roman" panose="02020603050405020304" pitchFamily="18" charset="0"/>
            <a:cs typeface="Times New Roman" panose="02020603050405020304" pitchFamily="18" charset="0"/>
          </a:endParaRPr>
        </a:p>
      </dgm:t>
    </dgm:pt>
    <dgm:pt modelId="{C2438D82-2C38-49F7-BCB1-EC1CF05D38A3}" type="parTrans" cxnId="{9C693D03-C220-4C83-8E2F-5E0F0FAAFF93}">
      <dgm:prSet/>
      <dgm:spPr/>
      <dgm:t>
        <a:bodyPr/>
        <a:lstStyle/>
        <a:p>
          <a:endParaRPr lang="en-US"/>
        </a:p>
      </dgm:t>
    </dgm:pt>
    <dgm:pt modelId="{A1F37F77-AC5B-4782-A3F0-4629DABC2B69}" type="sibTrans" cxnId="{9C693D03-C220-4C83-8E2F-5E0F0FAAFF93}">
      <dgm:prSet/>
      <dgm:spPr/>
      <dgm:t>
        <a:bodyPr/>
        <a:lstStyle/>
        <a:p>
          <a:endParaRPr lang="en-US"/>
        </a:p>
      </dgm:t>
    </dgm:pt>
    <dgm:pt modelId="{FF0A43F3-C821-47FC-95DF-A220EEDB69FD}">
      <dgm:prSet phldrT="[Text]"/>
      <dgm:spPr/>
      <dgm:t>
        <a:bodyPr/>
        <a:lstStyle/>
        <a:p>
          <a:r>
            <a:rPr lang="vi-VN" dirty="0">
              <a:latin typeface="Times New Roman" panose="02020603050405020304" pitchFamily="18" charset="0"/>
              <a:cs typeface="Times New Roman" panose="02020603050405020304" pitchFamily="18" charset="0"/>
            </a:rPr>
            <a:t>Shingling</a:t>
          </a:r>
          <a:endParaRPr lang="en-US" dirty="0">
            <a:latin typeface="Times New Roman" panose="02020603050405020304" pitchFamily="18" charset="0"/>
            <a:cs typeface="Times New Roman" panose="02020603050405020304" pitchFamily="18" charset="0"/>
          </a:endParaRPr>
        </a:p>
      </dgm:t>
    </dgm:pt>
    <dgm:pt modelId="{436FFCD8-4918-42C9-9895-B3A76EF2A39B}" type="sibTrans" cxnId="{4F85E489-8BDE-4114-9668-F04FFB99BCC3}">
      <dgm:prSet/>
      <dgm:spPr/>
      <dgm:t>
        <a:bodyPr/>
        <a:lstStyle/>
        <a:p>
          <a:endParaRPr lang="en-US"/>
        </a:p>
      </dgm:t>
    </dgm:pt>
    <dgm:pt modelId="{3D3AFCBC-3070-4DB2-9B0D-79542AF212B8}" type="parTrans" cxnId="{4F85E489-8BDE-4114-9668-F04FFB99BCC3}">
      <dgm:prSet/>
      <dgm:spPr/>
      <dgm:t>
        <a:bodyPr/>
        <a:lstStyle/>
        <a:p>
          <a:endParaRPr lang="en-US"/>
        </a:p>
      </dgm:t>
    </dgm:pt>
    <dgm:pt modelId="{49A8F166-0A5F-C94A-8AE1-50C0F12436AF}">
      <dgm:prSet phldrT="[Text]"/>
      <dgm:spPr/>
      <dgm:t>
        <a:bodyPr/>
        <a:lstStyle/>
        <a:p>
          <a:r>
            <a:rPr lang="en-US" dirty="0">
              <a:latin typeface="Times New Roman" panose="02020603050405020304" pitchFamily="18" charset="0"/>
              <a:cs typeface="Times New Roman" panose="02020603050405020304" pitchFamily="18" charset="0"/>
            </a:rPr>
            <a:t>Min-Hashing</a:t>
          </a:r>
        </a:p>
      </dgm:t>
    </dgm:pt>
    <dgm:pt modelId="{BD03EA5C-E2C4-BF4A-A606-BB504408DBA2}" type="parTrans" cxnId="{B39E3CC2-4C9F-5A4E-9723-71C0B138912B}">
      <dgm:prSet/>
      <dgm:spPr/>
      <dgm:t>
        <a:bodyPr/>
        <a:lstStyle/>
        <a:p>
          <a:endParaRPr lang="en-US"/>
        </a:p>
      </dgm:t>
    </dgm:pt>
    <dgm:pt modelId="{82E8B320-C494-594B-BEEF-28BFD1FF758B}" type="sibTrans" cxnId="{B39E3CC2-4C9F-5A4E-9723-71C0B138912B}">
      <dgm:prSet/>
      <dgm:spPr/>
      <dgm:t>
        <a:bodyPr/>
        <a:lstStyle/>
        <a:p>
          <a:endParaRPr lang="en-US"/>
        </a:p>
      </dgm:t>
    </dgm:pt>
    <dgm:pt modelId="{8E42508A-52FD-CF44-BCFB-4BDF456A2D8F}">
      <dgm:prSet/>
      <dgm:spPr/>
      <dgm:t>
        <a:bodyPr/>
        <a:lstStyle/>
        <a:p>
          <a:r>
            <a:rPr lang="en-US" dirty="0" err="1">
              <a:latin typeface="Times New Roman" panose="02020603050405020304" pitchFamily="18" charset="0"/>
              <a:cs typeface="Times New Roman" panose="02020603050405020304" pitchFamily="18" charset="0"/>
            </a:rPr>
            <a:t>Giới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thiệu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bài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toán</a:t>
          </a:r>
          <a:endParaRPr lang="en-US" dirty="0">
            <a:latin typeface="Times New Roman" panose="02020603050405020304" pitchFamily="18" charset="0"/>
            <a:cs typeface="Times New Roman" panose="02020603050405020304" pitchFamily="18" charset="0"/>
          </a:endParaRPr>
        </a:p>
      </dgm:t>
    </dgm:pt>
    <dgm:pt modelId="{D6E13C4B-A8A6-5843-8CFC-9AB103550B11}" type="parTrans" cxnId="{A8A6A52C-E7E8-1347-8F21-2223C5E36F3A}">
      <dgm:prSet/>
      <dgm:spPr/>
      <dgm:t>
        <a:bodyPr/>
        <a:lstStyle/>
        <a:p>
          <a:endParaRPr lang="en-US"/>
        </a:p>
      </dgm:t>
    </dgm:pt>
    <dgm:pt modelId="{AC829F16-8641-8C45-A75D-A3C726C54B46}" type="sibTrans" cxnId="{A8A6A52C-E7E8-1347-8F21-2223C5E36F3A}">
      <dgm:prSet/>
      <dgm:spPr/>
      <dgm:t>
        <a:bodyPr/>
        <a:lstStyle/>
        <a:p>
          <a:endParaRPr lang="en-US"/>
        </a:p>
      </dgm:t>
    </dgm:pt>
    <dgm:pt modelId="{3676C2BC-8EF0-A643-914A-2C023D533A32}">
      <dgm:prSet phldrT="[Text]"/>
      <dgm:spPr/>
      <dgm:t>
        <a:bodyPr/>
        <a:lstStyle/>
        <a:p>
          <a:r>
            <a:rPr lang="en-US" dirty="0">
              <a:latin typeface="Times New Roman" panose="02020603050405020304" pitchFamily="18" charset="0"/>
              <a:cs typeface="Times New Roman" panose="02020603050405020304" pitchFamily="18" charset="0"/>
            </a:rPr>
            <a:t>Families of Hash function</a:t>
          </a:r>
        </a:p>
      </dgm:t>
    </dgm:pt>
    <dgm:pt modelId="{8AD6791C-7D78-104B-B88B-50A00FC00E79}" type="parTrans" cxnId="{2C402777-3A90-2246-A5ED-BAF3FE65BE2A}">
      <dgm:prSet/>
      <dgm:spPr/>
      <dgm:t>
        <a:bodyPr/>
        <a:lstStyle/>
        <a:p>
          <a:endParaRPr lang="en-US"/>
        </a:p>
      </dgm:t>
    </dgm:pt>
    <dgm:pt modelId="{4AF5098C-B6D8-5A4C-850A-0FF3AAEF034E}" type="sibTrans" cxnId="{2C402777-3A90-2246-A5ED-BAF3FE65BE2A}">
      <dgm:prSet/>
      <dgm:spPr/>
      <dgm:t>
        <a:bodyPr/>
        <a:lstStyle/>
        <a:p>
          <a:endParaRPr lang="en-US"/>
        </a:p>
      </dgm:t>
    </dgm:pt>
    <dgm:pt modelId="{06B66061-D965-7A49-8A93-2F11F9C6B458}">
      <dgm:prSet phldrT="[Text]"/>
      <dgm:spPr/>
      <dgm:t>
        <a:bodyPr/>
        <a:lstStyle/>
        <a:p>
          <a:r>
            <a:rPr lang="en-US" dirty="0">
              <a:latin typeface="Times New Roman" panose="02020603050405020304" pitchFamily="18" charset="0"/>
              <a:cs typeface="Times New Roman" panose="02020603050405020304" pitchFamily="18" charset="0"/>
            </a:rPr>
            <a:t>Amplifying Hash function – And - Or</a:t>
          </a:r>
        </a:p>
      </dgm:t>
    </dgm:pt>
    <dgm:pt modelId="{8790C252-6E8C-2744-B15D-B66D5171A589}" type="parTrans" cxnId="{4E727805-470A-684A-A6AB-5DFA907A3626}">
      <dgm:prSet/>
      <dgm:spPr/>
    </dgm:pt>
    <dgm:pt modelId="{C8713E77-519E-004F-BEFA-3FA161AE8C7E}" type="sibTrans" cxnId="{4E727805-470A-684A-A6AB-5DFA907A3626}">
      <dgm:prSet/>
      <dgm:spPr/>
    </dgm:pt>
    <dgm:pt modelId="{B2A9F47D-D1E9-416D-80C3-BDDB9110BD4F}" type="pres">
      <dgm:prSet presAssocID="{BA98134B-60A1-4F26-A7CB-8467F9F97642}" presName="Name0" presStyleCnt="0">
        <dgm:presLayoutVars>
          <dgm:chMax val="7"/>
          <dgm:chPref val="7"/>
          <dgm:dir/>
        </dgm:presLayoutVars>
      </dgm:prSet>
      <dgm:spPr/>
    </dgm:pt>
    <dgm:pt modelId="{FB9753EE-2A6A-4D6C-9E8A-66C23339591D}" type="pres">
      <dgm:prSet presAssocID="{BA98134B-60A1-4F26-A7CB-8467F9F97642}" presName="Name1" presStyleCnt="0"/>
      <dgm:spPr/>
    </dgm:pt>
    <dgm:pt modelId="{56F301E7-95A3-41C7-BF57-409F69B21DDD}" type="pres">
      <dgm:prSet presAssocID="{BA98134B-60A1-4F26-A7CB-8467F9F97642}" presName="cycle" presStyleCnt="0"/>
      <dgm:spPr/>
    </dgm:pt>
    <dgm:pt modelId="{FBA0292D-2161-415C-957D-C14086D18540}" type="pres">
      <dgm:prSet presAssocID="{BA98134B-60A1-4F26-A7CB-8467F9F97642}" presName="srcNode" presStyleLbl="node1" presStyleIdx="0" presStyleCnt="6"/>
      <dgm:spPr/>
    </dgm:pt>
    <dgm:pt modelId="{9F81315D-EF7A-41E5-98DA-299F6ED41334}" type="pres">
      <dgm:prSet presAssocID="{BA98134B-60A1-4F26-A7CB-8467F9F97642}" presName="conn" presStyleLbl="parChTrans1D2" presStyleIdx="0" presStyleCnt="1"/>
      <dgm:spPr/>
    </dgm:pt>
    <dgm:pt modelId="{A6E26CA2-3F72-421C-AE89-F3209DFDF95B}" type="pres">
      <dgm:prSet presAssocID="{BA98134B-60A1-4F26-A7CB-8467F9F97642}" presName="extraNode" presStyleLbl="node1" presStyleIdx="0" presStyleCnt="6"/>
      <dgm:spPr/>
    </dgm:pt>
    <dgm:pt modelId="{49A7C1FA-EADE-4D37-8AD7-65B6EE5DA1C2}" type="pres">
      <dgm:prSet presAssocID="{BA98134B-60A1-4F26-A7CB-8467F9F97642}" presName="dstNode" presStyleLbl="node1" presStyleIdx="0" presStyleCnt="6"/>
      <dgm:spPr/>
    </dgm:pt>
    <dgm:pt modelId="{6F9B922F-2B54-4749-8DED-E7DC2B2B64DC}" type="pres">
      <dgm:prSet presAssocID="{8E42508A-52FD-CF44-BCFB-4BDF456A2D8F}" presName="text_1" presStyleLbl="node1" presStyleIdx="0" presStyleCnt="6">
        <dgm:presLayoutVars>
          <dgm:bulletEnabled val="1"/>
        </dgm:presLayoutVars>
      </dgm:prSet>
      <dgm:spPr/>
    </dgm:pt>
    <dgm:pt modelId="{5CBB3B20-4968-B049-A744-CE63732E0640}" type="pres">
      <dgm:prSet presAssocID="{8E42508A-52FD-CF44-BCFB-4BDF456A2D8F}" presName="accent_1" presStyleCnt="0"/>
      <dgm:spPr/>
    </dgm:pt>
    <dgm:pt modelId="{394707F0-1C06-5A4A-A41F-153C9A9CB623}" type="pres">
      <dgm:prSet presAssocID="{8E42508A-52FD-CF44-BCFB-4BDF456A2D8F}" presName="accentRepeatNode" presStyleLbl="solidFgAcc1" presStyleIdx="0" presStyleCnt="6"/>
      <dgm:spPr/>
    </dgm:pt>
    <dgm:pt modelId="{EB858E0F-7FE0-1F48-B981-7F7734E3F2B2}" type="pres">
      <dgm:prSet presAssocID="{FF0A43F3-C821-47FC-95DF-A220EEDB69FD}" presName="text_2" presStyleLbl="node1" presStyleIdx="1" presStyleCnt="6">
        <dgm:presLayoutVars>
          <dgm:bulletEnabled val="1"/>
        </dgm:presLayoutVars>
      </dgm:prSet>
      <dgm:spPr/>
    </dgm:pt>
    <dgm:pt modelId="{F543CEE3-6C1D-8940-9D96-28402977626E}" type="pres">
      <dgm:prSet presAssocID="{FF0A43F3-C821-47FC-95DF-A220EEDB69FD}" presName="accent_2" presStyleCnt="0"/>
      <dgm:spPr/>
    </dgm:pt>
    <dgm:pt modelId="{1D0DA75F-7977-4D33-A5EE-9C87ADBC2202}" type="pres">
      <dgm:prSet presAssocID="{FF0A43F3-C821-47FC-95DF-A220EEDB69FD}" presName="accentRepeatNode" presStyleLbl="solidFgAcc1" presStyleIdx="1" presStyleCnt="6"/>
      <dgm:spPr/>
    </dgm:pt>
    <dgm:pt modelId="{0EFB9C03-2F7F-9D41-B22A-178313B53E3B}" type="pres">
      <dgm:prSet presAssocID="{49A8F166-0A5F-C94A-8AE1-50C0F12436AF}" presName="text_3" presStyleLbl="node1" presStyleIdx="2" presStyleCnt="6">
        <dgm:presLayoutVars>
          <dgm:bulletEnabled val="1"/>
        </dgm:presLayoutVars>
      </dgm:prSet>
      <dgm:spPr/>
    </dgm:pt>
    <dgm:pt modelId="{5AF2976F-A12E-914C-A07F-45924EFA50E4}" type="pres">
      <dgm:prSet presAssocID="{49A8F166-0A5F-C94A-8AE1-50C0F12436AF}" presName="accent_3" presStyleCnt="0"/>
      <dgm:spPr/>
    </dgm:pt>
    <dgm:pt modelId="{A8F3DDA2-E84D-6C49-BC92-2ACE0F683CBF}" type="pres">
      <dgm:prSet presAssocID="{49A8F166-0A5F-C94A-8AE1-50C0F12436AF}" presName="accentRepeatNode" presStyleLbl="solidFgAcc1" presStyleIdx="2" presStyleCnt="6"/>
      <dgm:spPr/>
    </dgm:pt>
    <dgm:pt modelId="{4BF7646F-6A97-0343-8740-3BEBFCAF7010}" type="pres">
      <dgm:prSet presAssocID="{27BFC98D-CE3F-4D2A-91A0-EC381967408E}" presName="text_4" presStyleLbl="node1" presStyleIdx="3" presStyleCnt="6">
        <dgm:presLayoutVars>
          <dgm:bulletEnabled val="1"/>
        </dgm:presLayoutVars>
      </dgm:prSet>
      <dgm:spPr/>
    </dgm:pt>
    <dgm:pt modelId="{8C0854CF-4C0B-0B4E-BD53-D01855DEA63A}" type="pres">
      <dgm:prSet presAssocID="{27BFC98D-CE3F-4D2A-91A0-EC381967408E}" presName="accent_4" presStyleCnt="0"/>
      <dgm:spPr/>
    </dgm:pt>
    <dgm:pt modelId="{5F7ABC68-34B7-4F7C-A8EA-1B8372F16288}" type="pres">
      <dgm:prSet presAssocID="{27BFC98D-CE3F-4D2A-91A0-EC381967408E}" presName="accentRepeatNode" presStyleLbl="solidFgAcc1" presStyleIdx="3" presStyleCnt="6"/>
      <dgm:spPr/>
    </dgm:pt>
    <dgm:pt modelId="{C7A063E1-F290-3041-8DFF-36849FECA55B}" type="pres">
      <dgm:prSet presAssocID="{3676C2BC-8EF0-A643-914A-2C023D533A32}" presName="text_5" presStyleLbl="node1" presStyleIdx="4" presStyleCnt="6">
        <dgm:presLayoutVars>
          <dgm:bulletEnabled val="1"/>
        </dgm:presLayoutVars>
      </dgm:prSet>
      <dgm:spPr/>
    </dgm:pt>
    <dgm:pt modelId="{32C21EB4-89CB-E94C-A56B-BF76B4709385}" type="pres">
      <dgm:prSet presAssocID="{3676C2BC-8EF0-A643-914A-2C023D533A32}" presName="accent_5" presStyleCnt="0"/>
      <dgm:spPr/>
    </dgm:pt>
    <dgm:pt modelId="{41CA6ABB-3EE2-D746-AC19-61CBCE9475D3}" type="pres">
      <dgm:prSet presAssocID="{3676C2BC-8EF0-A643-914A-2C023D533A32}" presName="accentRepeatNode" presStyleLbl="solidFgAcc1" presStyleIdx="4" presStyleCnt="6"/>
      <dgm:spPr/>
    </dgm:pt>
    <dgm:pt modelId="{72690B90-15AC-C64C-8A19-C73ECC4FC0FB}" type="pres">
      <dgm:prSet presAssocID="{06B66061-D965-7A49-8A93-2F11F9C6B458}" presName="text_6" presStyleLbl="node1" presStyleIdx="5" presStyleCnt="6">
        <dgm:presLayoutVars>
          <dgm:bulletEnabled val="1"/>
        </dgm:presLayoutVars>
      </dgm:prSet>
      <dgm:spPr/>
    </dgm:pt>
    <dgm:pt modelId="{C909F2D7-E298-5946-8949-11737C7FA02F}" type="pres">
      <dgm:prSet presAssocID="{06B66061-D965-7A49-8A93-2F11F9C6B458}" presName="accent_6" presStyleCnt="0"/>
      <dgm:spPr/>
    </dgm:pt>
    <dgm:pt modelId="{F6A9148A-A350-1A4B-B71C-DC4E3399CF13}" type="pres">
      <dgm:prSet presAssocID="{06B66061-D965-7A49-8A93-2F11F9C6B458}" presName="accentRepeatNode" presStyleLbl="solidFgAcc1" presStyleIdx="5" presStyleCnt="6"/>
      <dgm:spPr/>
    </dgm:pt>
  </dgm:ptLst>
  <dgm:cxnLst>
    <dgm:cxn modelId="{9C693D03-C220-4C83-8E2F-5E0F0FAAFF93}" srcId="{BA98134B-60A1-4F26-A7CB-8467F9F97642}" destId="{27BFC98D-CE3F-4D2A-91A0-EC381967408E}" srcOrd="3" destOrd="0" parTransId="{C2438D82-2C38-49F7-BCB1-EC1CF05D38A3}" sibTransId="{A1F37F77-AC5B-4782-A3F0-4629DABC2B69}"/>
    <dgm:cxn modelId="{4E727805-470A-684A-A6AB-5DFA907A3626}" srcId="{BA98134B-60A1-4F26-A7CB-8467F9F97642}" destId="{06B66061-D965-7A49-8A93-2F11F9C6B458}" srcOrd="5" destOrd="0" parTransId="{8790C252-6E8C-2744-B15D-B66D5171A589}" sibTransId="{C8713E77-519E-004F-BEFA-3FA161AE8C7E}"/>
    <dgm:cxn modelId="{A8A6A52C-E7E8-1347-8F21-2223C5E36F3A}" srcId="{BA98134B-60A1-4F26-A7CB-8467F9F97642}" destId="{8E42508A-52FD-CF44-BCFB-4BDF456A2D8F}" srcOrd="0" destOrd="0" parTransId="{D6E13C4B-A8A6-5843-8CFC-9AB103550B11}" sibTransId="{AC829F16-8641-8C45-A75D-A3C726C54B46}"/>
    <dgm:cxn modelId="{8F6DEA3B-5CD5-394A-A906-D1C860DC743D}" type="presOf" srcId="{49A8F166-0A5F-C94A-8AE1-50C0F12436AF}" destId="{0EFB9C03-2F7F-9D41-B22A-178313B53E3B}" srcOrd="0" destOrd="0" presId="urn:microsoft.com/office/officeart/2008/layout/VerticalCurvedList"/>
    <dgm:cxn modelId="{3F2A9C4E-1DBE-4C4D-9D7C-F8F4E4F65844}" type="presOf" srcId="{8E42508A-52FD-CF44-BCFB-4BDF456A2D8F}" destId="{6F9B922F-2B54-4749-8DED-E7DC2B2B64DC}" srcOrd="0" destOrd="0" presId="urn:microsoft.com/office/officeart/2008/layout/VerticalCurvedList"/>
    <dgm:cxn modelId="{2C402777-3A90-2246-A5ED-BAF3FE65BE2A}" srcId="{BA98134B-60A1-4F26-A7CB-8467F9F97642}" destId="{3676C2BC-8EF0-A643-914A-2C023D533A32}" srcOrd="4" destOrd="0" parTransId="{8AD6791C-7D78-104B-B88B-50A00FC00E79}" sibTransId="{4AF5098C-B6D8-5A4C-850A-0FF3AAEF034E}"/>
    <dgm:cxn modelId="{AE895784-0504-9B49-B7C1-D458379E6BF9}" type="presOf" srcId="{3676C2BC-8EF0-A643-914A-2C023D533A32}" destId="{C7A063E1-F290-3041-8DFF-36849FECA55B}" srcOrd="0" destOrd="0" presId="urn:microsoft.com/office/officeart/2008/layout/VerticalCurvedList"/>
    <dgm:cxn modelId="{4F85E489-8BDE-4114-9668-F04FFB99BCC3}" srcId="{BA98134B-60A1-4F26-A7CB-8467F9F97642}" destId="{FF0A43F3-C821-47FC-95DF-A220EEDB69FD}" srcOrd="1" destOrd="0" parTransId="{3D3AFCBC-3070-4DB2-9B0D-79542AF212B8}" sibTransId="{436FFCD8-4918-42C9-9895-B3A76EF2A39B}"/>
    <dgm:cxn modelId="{4912C9A5-DEEC-CC46-8532-C5606B21E2F6}" type="presOf" srcId="{FF0A43F3-C821-47FC-95DF-A220EEDB69FD}" destId="{EB858E0F-7FE0-1F48-B981-7F7734E3F2B2}" srcOrd="0" destOrd="0" presId="urn:microsoft.com/office/officeart/2008/layout/VerticalCurvedList"/>
    <dgm:cxn modelId="{6AB77DAB-2338-C046-88C3-D81046E835E6}" type="presOf" srcId="{06B66061-D965-7A49-8A93-2F11F9C6B458}" destId="{72690B90-15AC-C64C-8A19-C73ECC4FC0FB}" srcOrd="0" destOrd="0" presId="urn:microsoft.com/office/officeart/2008/layout/VerticalCurvedList"/>
    <dgm:cxn modelId="{82759FBE-AEE1-754D-B0A4-B56F7B972290}" type="presOf" srcId="{AC829F16-8641-8C45-A75D-A3C726C54B46}" destId="{9F81315D-EF7A-41E5-98DA-299F6ED41334}" srcOrd="0" destOrd="0" presId="urn:microsoft.com/office/officeart/2008/layout/VerticalCurvedList"/>
    <dgm:cxn modelId="{B39E3CC2-4C9F-5A4E-9723-71C0B138912B}" srcId="{BA98134B-60A1-4F26-A7CB-8467F9F97642}" destId="{49A8F166-0A5F-C94A-8AE1-50C0F12436AF}" srcOrd="2" destOrd="0" parTransId="{BD03EA5C-E2C4-BF4A-A606-BB504408DBA2}" sibTransId="{82E8B320-C494-594B-BEEF-28BFD1FF758B}"/>
    <dgm:cxn modelId="{079B66DC-2614-4C73-BA9C-3438E09CEBC7}" type="presOf" srcId="{BA98134B-60A1-4F26-A7CB-8467F9F97642}" destId="{B2A9F47D-D1E9-416D-80C3-BDDB9110BD4F}" srcOrd="0" destOrd="0" presId="urn:microsoft.com/office/officeart/2008/layout/VerticalCurvedList"/>
    <dgm:cxn modelId="{861F2AF5-9ECC-7D46-941B-4142C39AC1B1}" type="presOf" srcId="{27BFC98D-CE3F-4D2A-91A0-EC381967408E}" destId="{4BF7646F-6A97-0343-8740-3BEBFCAF7010}" srcOrd="0" destOrd="0" presId="urn:microsoft.com/office/officeart/2008/layout/VerticalCurvedList"/>
    <dgm:cxn modelId="{8CDA0BEE-CB72-D947-AE6C-681B850CE30A}" type="presParOf" srcId="{B2A9F47D-D1E9-416D-80C3-BDDB9110BD4F}" destId="{FB9753EE-2A6A-4D6C-9E8A-66C23339591D}" srcOrd="0" destOrd="0" presId="urn:microsoft.com/office/officeart/2008/layout/VerticalCurvedList"/>
    <dgm:cxn modelId="{04A88F95-520C-4F4C-9AB0-E335E7E8C599}" type="presParOf" srcId="{FB9753EE-2A6A-4D6C-9E8A-66C23339591D}" destId="{56F301E7-95A3-41C7-BF57-409F69B21DDD}" srcOrd="0" destOrd="0" presId="urn:microsoft.com/office/officeart/2008/layout/VerticalCurvedList"/>
    <dgm:cxn modelId="{AAE38495-EE4D-D348-BA60-96D16DA91896}" type="presParOf" srcId="{56F301E7-95A3-41C7-BF57-409F69B21DDD}" destId="{FBA0292D-2161-415C-957D-C14086D18540}" srcOrd="0" destOrd="0" presId="urn:microsoft.com/office/officeart/2008/layout/VerticalCurvedList"/>
    <dgm:cxn modelId="{AF2F7C71-3F4D-374F-8FAE-612E5E0F1019}" type="presParOf" srcId="{56F301E7-95A3-41C7-BF57-409F69B21DDD}" destId="{9F81315D-EF7A-41E5-98DA-299F6ED41334}" srcOrd="1" destOrd="0" presId="urn:microsoft.com/office/officeart/2008/layout/VerticalCurvedList"/>
    <dgm:cxn modelId="{D6100707-CF68-2242-AE4A-7703EA2A62D9}" type="presParOf" srcId="{56F301E7-95A3-41C7-BF57-409F69B21DDD}" destId="{A6E26CA2-3F72-421C-AE89-F3209DFDF95B}" srcOrd="2" destOrd="0" presId="urn:microsoft.com/office/officeart/2008/layout/VerticalCurvedList"/>
    <dgm:cxn modelId="{A0E44BE6-8E8D-B442-AD53-C87B4621D764}" type="presParOf" srcId="{56F301E7-95A3-41C7-BF57-409F69B21DDD}" destId="{49A7C1FA-EADE-4D37-8AD7-65B6EE5DA1C2}" srcOrd="3" destOrd="0" presId="urn:microsoft.com/office/officeart/2008/layout/VerticalCurvedList"/>
    <dgm:cxn modelId="{AE345F30-87B0-4D41-B069-D66734645D95}" type="presParOf" srcId="{FB9753EE-2A6A-4D6C-9E8A-66C23339591D}" destId="{6F9B922F-2B54-4749-8DED-E7DC2B2B64DC}" srcOrd="1" destOrd="0" presId="urn:microsoft.com/office/officeart/2008/layout/VerticalCurvedList"/>
    <dgm:cxn modelId="{64A527D6-5E57-F94C-85D4-54DAF72877DE}" type="presParOf" srcId="{FB9753EE-2A6A-4D6C-9E8A-66C23339591D}" destId="{5CBB3B20-4968-B049-A744-CE63732E0640}" srcOrd="2" destOrd="0" presId="urn:microsoft.com/office/officeart/2008/layout/VerticalCurvedList"/>
    <dgm:cxn modelId="{2B4A2E6F-FE80-8B46-93D3-9EA909D49BBD}" type="presParOf" srcId="{5CBB3B20-4968-B049-A744-CE63732E0640}" destId="{394707F0-1C06-5A4A-A41F-153C9A9CB623}" srcOrd="0" destOrd="0" presId="urn:microsoft.com/office/officeart/2008/layout/VerticalCurvedList"/>
    <dgm:cxn modelId="{1746119A-A5EB-B346-965A-5F977FE6F945}" type="presParOf" srcId="{FB9753EE-2A6A-4D6C-9E8A-66C23339591D}" destId="{EB858E0F-7FE0-1F48-B981-7F7734E3F2B2}" srcOrd="3" destOrd="0" presId="urn:microsoft.com/office/officeart/2008/layout/VerticalCurvedList"/>
    <dgm:cxn modelId="{4F9E33EC-7236-6442-B4AA-74B0F3DA010D}" type="presParOf" srcId="{FB9753EE-2A6A-4D6C-9E8A-66C23339591D}" destId="{F543CEE3-6C1D-8940-9D96-28402977626E}" srcOrd="4" destOrd="0" presId="urn:microsoft.com/office/officeart/2008/layout/VerticalCurvedList"/>
    <dgm:cxn modelId="{647AC630-DAE7-0A42-B5BF-E4A4406C7FCA}" type="presParOf" srcId="{F543CEE3-6C1D-8940-9D96-28402977626E}" destId="{1D0DA75F-7977-4D33-A5EE-9C87ADBC2202}" srcOrd="0" destOrd="0" presId="urn:microsoft.com/office/officeart/2008/layout/VerticalCurvedList"/>
    <dgm:cxn modelId="{AA4A3A24-92F8-B548-92E8-1A08D4FF64E6}" type="presParOf" srcId="{FB9753EE-2A6A-4D6C-9E8A-66C23339591D}" destId="{0EFB9C03-2F7F-9D41-B22A-178313B53E3B}" srcOrd="5" destOrd="0" presId="urn:microsoft.com/office/officeart/2008/layout/VerticalCurvedList"/>
    <dgm:cxn modelId="{6014846B-067C-E849-8ADD-16C972BC536D}" type="presParOf" srcId="{FB9753EE-2A6A-4D6C-9E8A-66C23339591D}" destId="{5AF2976F-A12E-914C-A07F-45924EFA50E4}" srcOrd="6" destOrd="0" presId="urn:microsoft.com/office/officeart/2008/layout/VerticalCurvedList"/>
    <dgm:cxn modelId="{058C8DFC-317C-1748-B27F-99234BCF5B4A}" type="presParOf" srcId="{5AF2976F-A12E-914C-A07F-45924EFA50E4}" destId="{A8F3DDA2-E84D-6C49-BC92-2ACE0F683CBF}" srcOrd="0" destOrd="0" presId="urn:microsoft.com/office/officeart/2008/layout/VerticalCurvedList"/>
    <dgm:cxn modelId="{C80F322B-B5CD-8A4B-8761-EEC940607AC5}" type="presParOf" srcId="{FB9753EE-2A6A-4D6C-9E8A-66C23339591D}" destId="{4BF7646F-6A97-0343-8740-3BEBFCAF7010}" srcOrd="7" destOrd="0" presId="urn:microsoft.com/office/officeart/2008/layout/VerticalCurvedList"/>
    <dgm:cxn modelId="{4C6B07C1-5576-2441-80C6-B249638E3C7B}" type="presParOf" srcId="{FB9753EE-2A6A-4D6C-9E8A-66C23339591D}" destId="{8C0854CF-4C0B-0B4E-BD53-D01855DEA63A}" srcOrd="8" destOrd="0" presId="urn:microsoft.com/office/officeart/2008/layout/VerticalCurvedList"/>
    <dgm:cxn modelId="{620EC0DE-D90D-FC45-B91A-0C8FA97A15E4}" type="presParOf" srcId="{8C0854CF-4C0B-0B4E-BD53-D01855DEA63A}" destId="{5F7ABC68-34B7-4F7C-A8EA-1B8372F16288}" srcOrd="0" destOrd="0" presId="urn:microsoft.com/office/officeart/2008/layout/VerticalCurvedList"/>
    <dgm:cxn modelId="{596E34D9-8772-F141-BAE9-8D5B1F151F88}" type="presParOf" srcId="{FB9753EE-2A6A-4D6C-9E8A-66C23339591D}" destId="{C7A063E1-F290-3041-8DFF-36849FECA55B}" srcOrd="9" destOrd="0" presId="urn:microsoft.com/office/officeart/2008/layout/VerticalCurvedList"/>
    <dgm:cxn modelId="{5952ACFA-89FF-3646-AEAE-D73DD72709CD}" type="presParOf" srcId="{FB9753EE-2A6A-4D6C-9E8A-66C23339591D}" destId="{32C21EB4-89CB-E94C-A56B-BF76B4709385}" srcOrd="10" destOrd="0" presId="urn:microsoft.com/office/officeart/2008/layout/VerticalCurvedList"/>
    <dgm:cxn modelId="{62EA75A8-9A75-1D4A-831B-1EC23B17DD47}" type="presParOf" srcId="{32C21EB4-89CB-E94C-A56B-BF76B4709385}" destId="{41CA6ABB-3EE2-D746-AC19-61CBCE9475D3}" srcOrd="0" destOrd="0" presId="urn:microsoft.com/office/officeart/2008/layout/VerticalCurvedList"/>
    <dgm:cxn modelId="{C1AE420C-E545-7046-9C16-82EDBA56D2A9}" type="presParOf" srcId="{FB9753EE-2A6A-4D6C-9E8A-66C23339591D}" destId="{72690B90-15AC-C64C-8A19-C73ECC4FC0FB}" srcOrd="11" destOrd="0" presId="urn:microsoft.com/office/officeart/2008/layout/VerticalCurvedList"/>
    <dgm:cxn modelId="{B66605BB-3373-674F-A254-623812D4E01D}" type="presParOf" srcId="{FB9753EE-2A6A-4D6C-9E8A-66C23339591D}" destId="{C909F2D7-E298-5946-8949-11737C7FA02F}" srcOrd="12" destOrd="0" presId="urn:microsoft.com/office/officeart/2008/layout/VerticalCurvedList"/>
    <dgm:cxn modelId="{37AD3B43-517D-3443-A21F-8131AF228769}" type="presParOf" srcId="{C909F2D7-E298-5946-8949-11737C7FA02F}" destId="{F6A9148A-A350-1A4B-B71C-DC4E3399CF13}"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81315D-EF7A-41E5-98DA-299F6ED41334}">
      <dsp:nvSpPr>
        <dsp:cNvPr id="0" name=""/>
        <dsp:cNvSpPr/>
      </dsp:nvSpPr>
      <dsp:spPr>
        <a:xfrm>
          <a:off x="-5790526" y="-886260"/>
          <a:ext cx="6893804" cy="6893804"/>
        </a:xfrm>
        <a:prstGeom prst="blockArc">
          <a:avLst>
            <a:gd name="adj1" fmla="val 18900000"/>
            <a:gd name="adj2" fmla="val 2700000"/>
            <a:gd name="adj3" fmla="val 313"/>
          </a:avLst>
        </a:pr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F9B922F-2B54-4749-8DED-E7DC2B2B64DC}">
      <dsp:nvSpPr>
        <dsp:cNvPr id="0" name=""/>
        <dsp:cNvSpPr/>
      </dsp:nvSpPr>
      <dsp:spPr>
        <a:xfrm>
          <a:off x="411051" y="269686"/>
          <a:ext cx="7746663" cy="539168"/>
        </a:xfrm>
        <a:prstGeom prst="rect">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27965" tIns="76200" rIns="76200" bIns="76200" numCol="1" spcCol="1270" anchor="ctr" anchorCtr="0">
          <a:noAutofit/>
        </a:bodyPr>
        <a:lstStyle/>
        <a:p>
          <a:pPr marL="0" lvl="0" indent="0" algn="l" defTabSz="1333500">
            <a:lnSpc>
              <a:spcPct val="90000"/>
            </a:lnSpc>
            <a:spcBef>
              <a:spcPct val="0"/>
            </a:spcBef>
            <a:spcAft>
              <a:spcPct val="35000"/>
            </a:spcAft>
            <a:buNone/>
          </a:pPr>
          <a:r>
            <a:rPr lang="en-US" sz="3000" kern="1200" dirty="0" err="1">
              <a:latin typeface="Times New Roman" panose="02020603050405020304" pitchFamily="18" charset="0"/>
              <a:cs typeface="Times New Roman" panose="02020603050405020304" pitchFamily="18" charset="0"/>
            </a:rPr>
            <a:t>Giới</a:t>
          </a:r>
          <a:r>
            <a:rPr lang="en-US" sz="3000" kern="1200" dirty="0">
              <a:latin typeface="Times New Roman" panose="02020603050405020304" pitchFamily="18" charset="0"/>
              <a:cs typeface="Times New Roman" panose="02020603050405020304" pitchFamily="18" charset="0"/>
            </a:rPr>
            <a:t> </a:t>
          </a:r>
          <a:r>
            <a:rPr lang="en-US" sz="3000" kern="1200" dirty="0" err="1">
              <a:latin typeface="Times New Roman" panose="02020603050405020304" pitchFamily="18" charset="0"/>
              <a:cs typeface="Times New Roman" panose="02020603050405020304" pitchFamily="18" charset="0"/>
            </a:rPr>
            <a:t>thiệu</a:t>
          </a:r>
          <a:r>
            <a:rPr lang="en-US" sz="3000" kern="1200" dirty="0">
              <a:latin typeface="Times New Roman" panose="02020603050405020304" pitchFamily="18" charset="0"/>
              <a:cs typeface="Times New Roman" panose="02020603050405020304" pitchFamily="18" charset="0"/>
            </a:rPr>
            <a:t> </a:t>
          </a:r>
          <a:r>
            <a:rPr lang="en-US" sz="3000" kern="1200" dirty="0" err="1">
              <a:latin typeface="Times New Roman" panose="02020603050405020304" pitchFamily="18" charset="0"/>
              <a:cs typeface="Times New Roman" panose="02020603050405020304" pitchFamily="18" charset="0"/>
            </a:rPr>
            <a:t>bài</a:t>
          </a:r>
          <a:r>
            <a:rPr lang="en-US" sz="3000" kern="1200" dirty="0">
              <a:latin typeface="Times New Roman" panose="02020603050405020304" pitchFamily="18" charset="0"/>
              <a:cs typeface="Times New Roman" panose="02020603050405020304" pitchFamily="18" charset="0"/>
            </a:rPr>
            <a:t> </a:t>
          </a:r>
          <a:r>
            <a:rPr lang="en-US" sz="3000" kern="1200" dirty="0" err="1">
              <a:latin typeface="Times New Roman" panose="02020603050405020304" pitchFamily="18" charset="0"/>
              <a:cs typeface="Times New Roman" panose="02020603050405020304" pitchFamily="18" charset="0"/>
            </a:rPr>
            <a:t>toán</a:t>
          </a:r>
          <a:endParaRPr lang="en-US" sz="3000" kern="1200" dirty="0">
            <a:latin typeface="Times New Roman" panose="02020603050405020304" pitchFamily="18" charset="0"/>
            <a:cs typeface="Times New Roman" panose="02020603050405020304" pitchFamily="18" charset="0"/>
          </a:endParaRPr>
        </a:p>
      </dsp:txBody>
      <dsp:txXfrm>
        <a:off x="411051" y="269686"/>
        <a:ext cx="7746663" cy="539168"/>
      </dsp:txXfrm>
    </dsp:sp>
    <dsp:sp modelId="{394707F0-1C06-5A4A-A41F-153C9A9CB623}">
      <dsp:nvSpPr>
        <dsp:cNvPr id="0" name=""/>
        <dsp:cNvSpPr/>
      </dsp:nvSpPr>
      <dsp:spPr>
        <a:xfrm>
          <a:off x="74071" y="202290"/>
          <a:ext cx="673960" cy="673960"/>
        </a:xfrm>
        <a:prstGeom prst="ellipse">
          <a:avLst/>
        </a:prstGeom>
        <a:solidFill>
          <a:schemeClr val="lt1">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B858E0F-7FE0-1F48-B981-7F7734E3F2B2}">
      <dsp:nvSpPr>
        <dsp:cNvPr id="0" name=""/>
        <dsp:cNvSpPr/>
      </dsp:nvSpPr>
      <dsp:spPr>
        <a:xfrm>
          <a:off x="854554" y="1078337"/>
          <a:ext cx="7303159" cy="539168"/>
        </a:xfrm>
        <a:prstGeom prst="rect">
          <a:avLst/>
        </a:prstGeom>
        <a:solidFill>
          <a:schemeClr val="accent3">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27965" tIns="76200" rIns="76200" bIns="76200" numCol="1" spcCol="1270" anchor="ctr" anchorCtr="0">
          <a:noAutofit/>
        </a:bodyPr>
        <a:lstStyle/>
        <a:p>
          <a:pPr marL="0" lvl="0" indent="0" algn="l" defTabSz="1333500">
            <a:lnSpc>
              <a:spcPct val="90000"/>
            </a:lnSpc>
            <a:spcBef>
              <a:spcPct val="0"/>
            </a:spcBef>
            <a:spcAft>
              <a:spcPct val="35000"/>
            </a:spcAft>
            <a:buNone/>
          </a:pPr>
          <a:r>
            <a:rPr lang="vi-VN" sz="3000" kern="1200" dirty="0">
              <a:latin typeface="Times New Roman" panose="02020603050405020304" pitchFamily="18" charset="0"/>
              <a:cs typeface="Times New Roman" panose="02020603050405020304" pitchFamily="18" charset="0"/>
            </a:rPr>
            <a:t>Shingling</a:t>
          </a:r>
          <a:endParaRPr lang="en-US" sz="3000" kern="1200" dirty="0">
            <a:latin typeface="Times New Roman" panose="02020603050405020304" pitchFamily="18" charset="0"/>
            <a:cs typeface="Times New Roman" panose="02020603050405020304" pitchFamily="18" charset="0"/>
          </a:endParaRPr>
        </a:p>
      </dsp:txBody>
      <dsp:txXfrm>
        <a:off x="854554" y="1078337"/>
        <a:ext cx="7303159" cy="539168"/>
      </dsp:txXfrm>
    </dsp:sp>
    <dsp:sp modelId="{1D0DA75F-7977-4D33-A5EE-9C87ADBC2202}">
      <dsp:nvSpPr>
        <dsp:cNvPr id="0" name=""/>
        <dsp:cNvSpPr/>
      </dsp:nvSpPr>
      <dsp:spPr>
        <a:xfrm>
          <a:off x="517574" y="1010941"/>
          <a:ext cx="673960" cy="673960"/>
        </a:xfrm>
        <a:prstGeom prst="ellipse">
          <a:avLst/>
        </a:prstGeom>
        <a:solidFill>
          <a:schemeClr val="lt1">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EFB9C03-2F7F-9D41-B22A-178313B53E3B}">
      <dsp:nvSpPr>
        <dsp:cNvPr id="0" name=""/>
        <dsp:cNvSpPr/>
      </dsp:nvSpPr>
      <dsp:spPr>
        <a:xfrm>
          <a:off x="1057357" y="1886987"/>
          <a:ext cx="7100357" cy="539168"/>
        </a:xfrm>
        <a:prstGeom prst="rect">
          <a:avLst/>
        </a:prstGeom>
        <a:solidFill>
          <a:schemeClr val="accent4">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27965" tIns="76200" rIns="76200" bIns="76200" numCol="1" spcCol="1270" anchor="ctr" anchorCtr="0">
          <a:noAutofit/>
        </a:bodyPr>
        <a:lstStyle/>
        <a:p>
          <a:pPr marL="0" lvl="0" indent="0" algn="l" defTabSz="1333500">
            <a:lnSpc>
              <a:spcPct val="90000"/>
            </a:lnSpc>
            <a:spcBef>
              <a:spcPct val="0"/>
            </a:spcBef>
            <a:spcAft>
              <a:spcPct val="35000"/>
            </a:spcAft>
            <a:buNone/>
          </a:pPr>
          <a:r>
            <a:rPr lang="en-US" sz="3000" kern="1200" dirty="0">
              <a:latin typeface="Times New Roman" panose="02020603050405020304" pitchFamily="18" charset="0"/>
              <a:cs typeface="Times New Roman" panose="02020603050405020304" pitchFamily="18" charset="0"/>
            </a:rPr>
            <a:t>Min-Hashing</a:t>
          </a:r>
        </a:p>
      </dsp:txBody>
      <dsp:txXfrm>
        <a:off x="1057357" y="1886987"/>
        <a:ext cx="7100357" cy="539168"/>
      </dsp:txXfrm>
    </dsp:sp>
    <dsp:sp modelId="{A8F3DDA2-E84D-6C49-BC92-2ACE0F683CBF}">
      <dsp:nvSpPr>
        <dsp:cNvPr id="0" name=""/>
        <dsp:cNvSpPr/>
      </dsp:nvSpPr>
      <dsp:spPr>
        <a:xfrm>
          <a:off x="720377" y="1819591"/>
          <a:ext cx="673960" cy="673960"/>
        </a:xfrm>
        <a:prstGeom prst="ellipse">
          <a:avLst/>
        </a:prstGeom>
        <a:solidFill>
          <a:schemeClr val="lt1">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BF7646F-6A97-0343-8740-3BEBFCAF7010}">
      <dsp:nvSpPr>
        <dsp:cNvPr id="0" name=""/>
        <dsp:cNvSpPr/>
      </dsp:nvSpPr>
      <dsp:spPr>
        <a:xfrm>
          <a:off x="1057357" y="2695126"/>
          <a:ext cx="7100357" cy="539168"/>
        </a:xfrm>
        <a:prstGeom prst="rect">
          <a:avLst/>
        </a:prstGeom>
        <a:solidFill>
          <a:schemeClr val="accent5">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27965" tIns="76200" rIns="76200" bIns="76200" numCol="1" spcCol="1270" anchor="ctr" anchorCtr="0">
          <a:noAutofit/>
        </a:bodyPr>
        <a:lstStyle/>
        <a:p>
          <a:pPr marL="0" lvl="0" indent="0" algn="l" defTabSz="1333500">
            <a:lnSpc>
              <a:spcPct val="90000"/>
            </a:lnSpc>
            <a:spcBef>
              <a:spcPct val="0"/>
            </a:spcBef>
            <a:spcAft>
              <a:spcPct val="35000"/>
            </a:spcAft>
            <a:buNone/>
          </a:pPr>
          <a:r>
            <a:rPr lang="vi-VN" sz="3000" kern="1200" dirty="0">
              <a:latin typeface="Times New Roman" panose="02020603050405020304" pitchFamily="18" charset="0"/>
              <a:cs typeface="Times New Roman" panose="02020603050405020304" pitchFamily="18" charset="0"/>
            </a:rPr>
            <a:t>Locality-Sensitive Hashing</a:t>
          </a:r>
          <a:endParaRPr lang="en-US" sz="3000" kern="1200" dirty="0">
            <a:latin typeface="Times New Roman" panose="02020603050405020304" pitchFamily="18" charset="0"/>
            <a:cs typeface="Times New Roman" panose="02020603050405020304" pitchFamily="18" charset="0"/>
          </a:endParaRPr>
        </a:p>
      </dsp:txBody>
      <dsp:txXfrm>
        <a:off x="1057357" y="2695126"/>
        <a:ext cx="7100357" cy="539168"/>
      </dsp:txXfrm>
    </dsp:sp>
    <dsp:sp modelId="{5F7ABC68-34B7-4F7C-A8EA-1B8372F16288}">
      <dsp:nvSpPr>
        <dsp:cNvPr id="0" name=""/>
        <dsp:cNvSpPr/>
      </dsp:nvSpPr>
      <dsp:spPr>
        <a:xfrm>
          <a:off x="720377" y="2627730"/>
          <a:ext cx="673960" cy="673960"/>
        </a:xfrm>
        <a:prstGeom prst="ellipse">
          <a:avLst/>
        </a:prstGeom>
        <a:solidFill>
          <a:schemeClr val="lt1">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7A063E1-F290-3041-8DFF-36849FECA55B}">
      <dsp:nvSpPr>
        <dsp:cNvPr id="0" name=""/>
        <dsp:cNvSpPr/>
      </dsp:nvSpPr>
      <dsp:spPr>
        <a:xfrm>
          <a:off x="854554" y="3503776"/>
          <a:ext cx="7303159" cy="539168"/>
        </a:xfrm>
        <a:prstGeom prst="rect">
          <a:avLst/>
        </a:prstGeom>
        <a:solidFill>
          <a:schemeClr val="accent6">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27965" tIns="76200" rIns="76200" bIns="76200" numCol="1" spcCol="1270" anchor="ctr" anchorCtr="0">
          <a:noAutofit/>
        </a:bodyPr>
        <a:lstStyle/>
        <a:p>
          <a:pPr marL="0" lvl="0" indent="0" algn="l" defTabSz="1333500">
            <a:lnSpc>
              <a:spcPct val="90000"/>
            </a:lnSpc>
            <a:spcBef>
              <a:spcPct val="0"/>
            </a:spcBef>
            <a:spcAft>
              <a:spcPct val="35000"/>
            </a:spcAft>
            <a:buNone/>
          </a:pPr>
          <a:r>
            <a:rPr lang="en-US" sz="3000" kern="1200" dirty="0">
              <a:latin typeface="Times New Roman" panose="02020603050405020304" pitchFamily="18" charset="0"/>
              <a:cs typeface="Times New Roman" panose="02020603050405020304" pitchFamily="18" charset="0"/>
            </a:rPr>
            <a:t>Families of Hash function</a:t>
          </a:r>
        </a:p>
      </dsp:txBody>
      <dsp:txXfrm>
        <a:off x="854554" y="3503776"/>
        <a:ext cx="7303159" cy="539168"/>
      </dsp:txXfrm>
    </dsp:sp>
    <dsp:sp modelId="{41CA6ABB-3EE2-D746-AC19-61CBCE9475D3}">
      <dsp:nvSpPr>
        <dsp:cNvPr id="0" name=""/>
        <dsp:cNvSpPr/>
      </dsp:nvSpPr>
      <dsp:spPr>
        <a:xfrm>
          <a:off x="517574" y="3436380"/>
          <a:ext cx="673960" cy="673960"/>
        </a:xfrm>
        <a:prstGeom prst="ellipse">
          <a:avLst/>
        </a:prstGeom>
        <a:solidFill>
          <a:schemeClr val="lt1">
            <a:hueOff val="0"/>
            <a:satOff val="0"/>
            <a:lumOff val="0"/>
            <a:alphaOff val="0"/>
          </a:schemeClr>
        </a:solidFill>
        <a:ln w="25400"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2690B90-15AC-C64C-8A19-C73ECC4FC0FB}">
      <dsp:nvSpPr>
        <dsp:cNvPr id="0" name=""/>
        <dsp:cNvSpPr/>
      </dsp:nvSpPr>
      <dsp:spPr>
        <a:xfrm>
          <a:off x="411051" y="4312427"/>
          <a:ext cx="7746663" cy="539168"/>
        </a:xfrm>
        <a:prstGeom prst="rect">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27965" tIns="76200" rIns="76200" bIns="76200" numCol="1" spcCol="1270" anchor="ctr" anchorCtr="0">
          <a:noAutofit/>
        </a:bodyPr>
        <a:lstStyle/>
        <a:p>
          <a:pPr marL="0" lvl="0" indent="0" algn="l" defTabSz="1333500">
            <a:lnSpc>
              <a:spcPct val="90000"/>
            </a:lnSpc>
            <a:spcBef>
              <a:spcPct val="0"/>
            </a:spcBef>
            <a:spcAft>
              <a:spcPct val="35000"/>
            </a:spcAft>
            <a:buNone/>
          </a:pPr>
          <a:r>
            <a:rPr lang="en-US" sz="3000" kern="1200" dirty="0">
              <a:latin typeface="Times New Roman" panose="02020603050405020304" pitchFamily="18" charset="0"/>
              <a:cs typeface="Times New Roman" panose="02020603050405020304" pitchFamily="18" charset="0"/>
            </a:rPr>
            <a:t>Amplifying Hash function – And - Or</a:t>
          </a:r>
        </a:p>
      </dsp:txBody>
      <dsp:txXfrm>
        <a:off x="411051" y="4312427"/>
        <a:ext cx="7746663" cy="539168"/>
      </dsp:txXfrm>
    </dsp:sp>
    <dsp:sp modelId="{F6A9148A-A350-1A4B-B71C-DC4E3399CF13}">
      <dsp:nvSpPr>
        <dsp:cNvPr id="0" name=""/>
        <dsp:cNvSpPr/>
      </dsp:nvSpPr>
      <dsp:spPr>
        <a:xfrm>
          <a:off x="74071" y="4245031"/>
          <a:ext cx="673960" cy="673960"/>
        </a:xfrm>
        <a:prstGeom prst="ellipse">
          <a:avLst/>
        </a:prstGeom>
        <a:solidFill>
          <a:schemeClr val="lt1">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5C7765A-14CA-45B7-BE00-229806C1F44D}" type="datetimeFigureOut">
              <a:rPr lang="en-US" smtClean="0"/>
              <a:t>9/8/19</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61F9CCF-B563-4907-9568-EFEA5C456742}" type="slidenum">
              <a:rPr lang="en-US" smtClean="0"/>
              <a:t>‹#›</a:t>
            </a:fld>
            <a:endParaRPr lang="en-US"/>
          </a:p>
        </p:txBody>
      </p:sp>
    </p:spTree>
    <p:extLst>
      <p:ext uri="{BB962C8B-B14F-4D97-AF65-F5344CB8AC3E}">
        <p14:creationId xmlns:p14="http://schemas.microsoft.com/office/powerpoint/2010/main" val="7766245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61F9CCF-B563-4907-9568-EFEA5C456742}" type="slidenum">
              <a:rPr lang="en-US" smtClean="0"/>
              <a:t>1</a:t>
            </a:fld>
            <a:endParaRPr lang="en-US"/>
          </a:p>
        </p:txBody>
      </p:sp>
    </p:spTree>
    <p:extLst>
      <p:ext uri="{BB962C8B-B14F-4D97-AF65-F5344CB8AC3E}">
        <p14:creationId xmlns:p14="http://schemas.microsoft.com/office/powerpoint/2010/main" val="25508262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1F9CCF-B563-4907-9568-EFEA5C456742}" type="slidenum">
              <a:rPr lang="en-US" smtClean="0"/>
              <a:t>24</a:t>
            </a:fld>
            <a:endParaRPr lang="en-US"/>
          </a:p>
        </p:txBody>
      </p:sp>
    </p:spTree>
    <p:extLst>
      <p:ext uri="{BB962C8B-B14F-4D97-AF65-F5344CB8AC3E}">
        <p14:creationId xmlns:p14="http://schemas.microsoft.com/office/powerpoint/2010/main" val="1674235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1F9CCF-B563-4907-9568-EFEA5C456742}" type="slidenum">
              <a:rPr lang="en-US" smtClean="0"/>
              <a:t>25</a:t>
            </a:fld>
            <a:endParaRPr lang="en-US"/>
          </a:p>
        </p:txBody>
      </p:sp>
    </p:spTree>
    <p:extLst>
      <p:ext uri="{BB962C8B-B14F-4D97-AF65-F5344CB8AC3E}">
        <p14:creationId xmlns:p14="http://schemas.microsoft.com/office/powerpoint/2010/main" val="12109847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DISTANCE MEASURES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vi-VN" sz="1200" kern="1200" dirty="0">
                <a:solidFill>
                  <a:schemeClr val="tx1"/>
                </a:solidFill>
                <a:effectLst/>
                <a:latin typeface="+mn-lt"/>
                <a:ea typeface="+mn-ea"/>
                <a:cs typeface="+mn-cs"/>
              </a:rPr>
              <a:t>Bất đẳng thức tam giác là điều kiện phức tạp nhất. Nó nói, theo trực giác, để đi từ x đến y, chúng ta không thể có được bất kỳ lợi ích nào nếu chúng ta bị buộc phải đi qua một số điểm thứ ba cụ thể z. Tiên đề bất đẳng thức tam giác là yếu tố làm cho tất cả các thước đo khoảng cách hoạt động như thể khoảng cách mô tả độ dài của một con đường ngắn nhất từ điểm này đến điểm khác.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661F9CCF-B563-4907-9568-EFEA5C456742}" type="slidenum">
              <a:rPr lang="en-US" smtClean="0"/>
              <a:t>28</a:t>
            </a:fld>
            <a:endParaRPr lang="en-US"/>
          </a:p>
        </p:txBody>
      </p:sp>
    </p:spTree>
    <p:extLst>
      <p:ext uri="{BB962C8B-B14F-4D97-AF65-F5344CB8AC3E}">
        <p14:creationId xmlns:p14="http://schemas.microsoft.com/office/powerpoint/2010/main" val="6042672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DISTANCE MEASURES</a:t>
            </a:r>
          </a:p>
        </p:txBody>
      </p:sp>
      <p:sp>
        <p:nvSpPr>
          <p:cNvPr id="4" name="Slide Number Placeholder 3"/>
          <p:cNvSpPr>
            <a:spLocks noGrp="1"/>
          </p:cNvSpPr>
          <p:nvPr>
            <p:ph type="sldNum" sz="quarter" idx="10"/>
          </p:nvPr>
        </p:nvSpPr>
        <p:spPr/>
        <p:txBody>
          <a:bodyPr/>
          <a:lstStyle/>
          <a:p>
            <a:fld id="{661F9CCF-B563-4907-9568-EFEA5C456742}" type="slidenum">
              <a:rPr lang="en-US" smtClean="0"/>
              <a:t>29</a:t>
            </a:fld>
            <a:endParaRPr lang="en-US"/>
          </a:p>
        </p:txBody>
      </p:sp>
    </p:spTree>
    <p:extLst>
      <p:ext uri="{BB962C8B-B14F-4D97-AF65-F5344CB8AC3E}">
        <p14:creationId xmlns:p14="http://schemas.microsoft.com/office/powerpoint/2010/main" val="39877237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1200" kern="1200" dirty="0">
                <a:solidFill>
                  <a:schemeClr val="tx1"/>
                </a:solidFill>
                <a:effectLst/>
                <a:latin typeface="+mn-lt"/>
                <a:ea typeface="+mn-ea"/>
                <a:cs typeface="+mn-cs"/>
              </a:rPr>
              <a:t>Mức độ similarity của hai vector là một số thực trong đoạn [-1, 1]. Giá trị bằng 1 thể hiện hai vector hoàn toàn similar nhau. Hàm số cos của một góc bằng 1 nghĩa là góc giữa hai vector bằng 0, tức hai vector có cùng phương và cùng hướng. Giá trị cos bằng -1 thể hiện hai vector này hoàn toàn trái ngược nhau, tức cùng phương nhưng khác hương. Điều này đồng nghĩa với việc nếu hành vi của hai user là hoàn toàn ngược nhau thì mức độ similarity giữa hai vector đó là thấp nhất. </a:t>
            </a:r>
            <a:endParaRPr lang="vi-VN" dirty="0"/>
          </a:p>
          <a:p>
            <a:r>
              <a:rPr lang="vi-VN" sz="1200" kern="1200" dirty="0">
                <a:solidFill>
                  <a:schemeClr val="tx1"/>
                </a:solidFill>
                <a:effectLst/>
                <a:latin typeface="+mn-lt"/>
                <a:ea typeface="+mn-ea"/>
                <a:cs typeface="+mn-cs"/>
              </a:rPr>
              <a:t>Ví dụ về cosine similarity của các user (đã được chuẩn hoá) trong Hình 18.2b được cho trong Hình 18.2c. Ma trận similarity S là một ma trận đối xứng vì cos là một hàm chẵn2 , và nếu user A giống user B thì điều ngược lại cũng đúng. Các ô màu xanh trên đường chéo đều là cos của góc giữa một vector và chính nó, tức cos(0) = 1. Khi tính toán ở các bước sau, chúng ta không cần quan tâm tới các giá trị 1 này. Tiếp tục quan sát các vector hàng tương ứng với u0,u1,u2, chúng ta sẽ thấy một vài điều thú vị: </a:t>
            </a:r>
            <a:endParaRPr lang="vi-VN" dirty="0"/>
          </a:p>
          <a:p>
            <a:r>
              <a:rPr lang="vi-VN" sz="1200" kern="1200" dirty="0">
                <a:solidFill>
                  <a:schemeClr val="tx1"/>
                </a:solidFill>
                <a:effectLst/>
                <a:latin typeface="+mn-lt"/>
                <a:ea typeface="+mn-ea"/>
                <a:cs typeface="+mn-cs"/>
              </a:rPr>
              <a:t>• u0 gần với u1 và u5 (độ giống nhau là dương) hơn các user còn lại. Việc similarity cao giữa u0 và u1 là dễ hiểu vì cả hai đều có xu hướng quan tâm tới i0,i1,i2 hơn các item còn lại.Việcu0 gần vớiu5 thoạtđầucóvẻvôlývìu5 đánhgiáthấpcácitem màu0 đánhgiá cao (Hình 18.2a); tuy nhiên khi nhìn vào ma trận utility đã chuẩn hoá ở Hình 18.2b, ta thấy rằng điều này là hợp lý vì item duy nhất mà cả hai user này đã cung cấp thông tin là i1 với các giá trị tương ứng đều là tích cực. </a:t>
            </a:r>
            <a:endParaRPr lang="vi-VN" dirty="0"/>
          </a:p>
          <a:p>
            <a:r>
              <a:rPr lang="vi-VN" sz="1200" kern="1200" dirty="0">
                <a:solidFill>
                  <a:schemeClr val="tx1"/>
                </a:solidFill>
                <a:effectLst/>
                <a:latin typeface="+mn-lt"/>
                <a:ea typeface="+mn-ea"/>
                <a:cs typeface="+mn-cs"/>
              </a:rPr>
              <a:t>u1 gầnvớiu0 vàxacácuser cònlại. </a:t>
            </a:r>
          </a:p>
          <a:p>
            <a:r>
              <a:rPr lang="vi-VN" sz="1200" kern="1200" dirty="0">
                <a:solidFill>
                  <a:schemeClr val="tx1"/>
                </a:solidFill>
                <a:effectLst/>
                <a:latin typeface="+mn-lt"/>
                <a:ea typeface="+mn-ea"/>
                <a:cs typeface="+mn-cs"/>
              </a:rPr>
              <a:t>u2 gần với u3,u4,u5,u6 và xa các user còn lại. </a:t>
            </a:r>
          </a:p>
          <a:p>
            <a:r>
              <a:rPr lang="vi-VN" sz="1200" kern="1200" dirty="0">
                <a:solidFill>
                  <a:schemeClr val="tx1"/>
                </a:solidFill>
                <a:effectLst/>
                <a:latin typeface="+mn-lt"/>
                <a:ea typeface="+mn-ea"/>
                <a:cs typeface="+mn-cs"/>
              </a:rPr>
              <a:t>Từ ma trận similarity này, chúng ta có thể phân nhóm các user ra làm hai nhóm (u0,u1) và (u2, u3, u4, u5, u6). Vì ma trận S này nhỏ nên chúng ta có thể dễ dàng quan sát thấy điều này; khi số user lớn hơn, việc xác định bằng mắt thường là không khả thi. Việc xây dựng thuật toán phân nhóm các user (users clustering) sẽ được trình bày trong chương tiếp theo. </a:t>
            </a:r>
          </a:p>
          <a:p>
            <a:r>
              <a:rPr lang="vi-VN" sz="1200" kern="1200" dirty="0">
                <a:solidFill>
                  <a:schemeClr val="tx1"/>
                </a:solidFill>
                <a:effectLst/>
                <a:latin typeface="+mn-lt"/>
                <a:ea typeface="+mn-ea"/>
                <a:cs typeface="+mn-cs"/>
              </a:rPr>
              <a:t>Có một chú ý quan trọng ở đây là khi số lượng user lớn, ma trận S cũng rất lớn và nhiều khả năng là không có đủ bộ nhớ để lưu trữ, ngay cả khi chỉ lưu hơn một nửa số các phần tử của ma trận đối xứng này. Với các trường hợp đó, mới mỗi user, chúng ta chỉ cần tính và lưu kết quả của một hàng của similarity matrix, tương ứng với việc độ giống nhau giữa user đó và các user còn lại. </a:t>
            </a:r>
          </a:p>
          <a:p>
            <a:endParaRPr lang="en-US" dirty="0"/>
          </a:p>
        </p:txBody>
      </p:sp>
      <p:sp>
        <p:nvSpPr>
          <p:cNvPr id="4" name="Slide Number Placeholder 3"/>
          <p:cNvSpPr>
            <a:spLocks noGrp="1"/>
          </p:cNvSpPr>
          <p:nvPr>
            <p:ph type="sldNum" sz="quarter" idx="10"/>
          </p:nvPr>
        </p:nvSpPr>
        <p:spPr/>
        <p:txBody>
          <a:bodyPr/>
          <a:lstStyle/>
          <a:p>
            <a:fld id="{661F9CCF-B563-4907-9568-EFEA5C456742}" type="slidenum">
              <a:rPr lang="en-US" smtClean="0"/>
              <a:t>32</a:t>
            </a:fld>
            <a:endParaRPr lang="en-US"/>
          </a:p>
        </p:txBody>
      </p:sp>
    </p:spTree>
    <p:extLst>
      <p:ext uri="{BB962C8B-B14F-4D97-AF65-F5344CB8AC3E}">
        <p14:creationId xmlns:p14="http://schemas.microsoft.com/office/powerpoint/2010/main" val="31366107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Phương</a:t>
            </a:r>
            <a:r>
              <a:rPr lang="en-US" dirty="0"/>
              <a:t> </a:t>
            </a:r>
            <a:r>
              <a:rPr lang="en-US" dirty="0" err="1"/>
              <a:t>thức</a:t>
            </a:r>
            <a:r>
              <a:rPr lang="en-US" dirty="0"/>
              <a:t> Locality-Sensitive</a:t>
            </a:r>
          </a:p>
        </p:txBody>
      </p:sp>
      <p:sp>
        <p:nvSpPr>
          <p:cNvPr id="4" name="Slide Number Placeholder 3"/>
          <p:cNvSpPr>
            <a:spLocks noGrp="1"/>
          </p:cNvSpPr>
          <p:nvPr>
            <p:ph type="sldNum" sz="quarter" idx="10"/>
          </p:nvPr>
        </p:nvSpPr>
        <p:spPr/>
        <p:txBody>
          <a:bodyPr/>
          <a:lstStyle/>
          <a:p>
            <a:fld id="{661F9CCF-B563-4907-9568-EFEA5C456742}" type="slidenum">
              <a:rPr lang="en-US" smtClean="0"/>
              <a:t>33</a:t>
            </a:fld>
            <a:endParaRPr lang="en-US"/>
          </a:p>
        </p:txBody>
      </p:sp>
    </p:spTree>
    <p:extLst>
      <p:ext uri="{BB962C8B-B14F-4D97-AF65-F5344CB8AC3E}">
        <p14:creationId xmlns:p14="http://schemas.microsoft.com/office/powerpoint/2010/main" val="33730143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P1 </a:t>
            </a:r>
            <a:r>
              <a:rPr lang="en-US" dirty="0" err="1"/>
              <a:t>là</a:t>
            </a:r>
            <a:r>
              <a:rPr lang="en-US" dirty="0"/>
              <a:t> </a:t>
            </a:r>
            <a:r>
              <a:rPr lang="en-US" dirty="0" err="1"/>
              <a:t>những</a:t>
            </a:r>
            <a:r>
              <a:rPr lang="en-US" dirty="0"/>
              <a:t> </a:t>
            </a:r>
            <a:r>
              <a:rPr lang="en-US" dirty="0" err="1"/>
              <a:t>xác</a:t>
            </a:r>
            <a:r>
              <a:rPr lang="en-US" dirty="0"/>
              <a:t> </a:t>
            </a:r>
            <a:r>
              <a:rPr lang="en-US" dirty="0" err="1"/>
              <a:t>suất</a:t>
            </a:r>
            <a:r>
              <a:rPr lang="en-US" dirty="0"/>
              <a:t> </a:t>
            </a:r>
            <a:r>
              <a:rPr lang="en-US" dirty="0" err="1"/>
              <a:t>cao</a:t>
            </a:r>
            <a:r>
              <a:rPr lang="en-US" dirty="0"/>
              <a:t> </a:t>
            </a:r>
            <a:r>
              <a:rPr lang="en-US" dirty="0" err="1"/>
              <a:t>nhưng</a:t>
            </a:r>
            <a:r>
              <a:rPr lang="en-US" dirty="0"/>
              <a:t> </a:t>
            </a:r>
            <a:r>
              <a:rPr lang="en-US" dirty="0" err="1"/>
              <a:t>mà</a:t>
            </a:r>
            <a:r>
              <a:rPr lang="en-US" dirty="0"/>
              <a:t> </a:t>
            </a:r>
            <a:r>
              <a:rPr lang="en-US" dirty="0" err="1"/>
              <a:t>khoảng</a:t>
            </a:r>
            <a:r>
              <a:rPr lang="en-US" dirty="0"/>
              <a:t> </a:t>
            </a:r>
            <a:r>
              <a:rPr lang="en-US" dirty="0" err="1"/>
              <a:t>cách</a:t>
            </a:r>
            <a:r>
              <a:rPr lang="en-US" dirty="0"/>
              <a:t> </a:t>
            </a:r>
            <a:r>
              <a:rPr lang="en-US" dirty="0" err="1"/>
              <a:t>ngắn</a:t>
            </a:r>
            <a:r>
              <a:rPr lang="en-US" dirty="0"/>
              <a:t> (bad)</a:t>
            </a:r>
          </a:p>
          <a:p>
            <a:r>
              <a:rPr lang="en-US" dirty="0"/>
              <a:t>P2 </a:t>
            </a:r>
            <a:r>
              <a:rPr lang="en-US" dirty="0" err="1"/>
              <a:t>là</a:t>
            </a:r>
            <a:r>
              <a:rPr lang="en-US" dirty="0"/>
              <a:t> </a:t>
            </a:r>
            <a:r>
              <a:rPr lang="en-US" dirty="0" err="1"/>
              <a:t>những</a:t>
            </a:r>
            <a:r>
              <a:rPr lang="en-US" dirty="0"/>
              <a:t> </a:t>
            </a:r>
            <a:r>
              <a:rPr lang="en-US" dirty="0" err="1"/>
              <a:t>xác</a:t>
            </a:r>
            <a:r>
              <a:rPr lang="en-US" dirty="0"/>
              <a:t> </a:t>
            </a:r>
            <a:r>
              <a:rPr lang="en-US" dirty="0" err="1"/>
              <a:t>xuất</a:t>
            </a:r>
            <a:r>
              <a:rPr lang="en-US" dirty="0"/>
              <a:t> </a:t>
            </a:r>
            <a:r>
              <a:rPr lang="en-US" dirty="0" err="1"/>
              <a:t>thấp</a:t>
            </a:r>
            <a:r>
              <a:rPr lang="en-US" dirty="0"/>
              <a:t> </a:t>
            </a:r>
            <a:r>
              <a:rPr lang="en-US" dirty="0" err="1"/>
              <a:t>nhưng</a:t>
            </a:r>
            <a:r>
              <a:rPr lang="en-US" dirty="0"/>
              <a:t> </a:t>
            </a:r>
            <a:r>
              <a:rPr lang="en-US" dirty="0" err="1"/>
              <a:t>khoảng</a:t>
            </a:r>
            <a:r>
              <a:rPr lang="en-US" dirty="0"/>
              <a:t> </a:t>
            </a:r>
            <a:r>
              <a:rPr lang="en-US" dirty="0" err="1"/>
              <a:t>cách</a:t>
            </a:r>
            <a:r>
              <a:rPr lang="en-US" dirty="0"/>
              <a:t> </a:t>
            </a:r>
            <a:r>
              <a:rPr lang="en-US" dirty="0" err="1"/>
              <a:t>dài</a:t>
            </a:r>
            <a:r>
              <a:rPr lang="en-US" dirty="0"/>
              <a:t> (good) </a:t>
            </a:r>
          </a:p>
        </p:txBody>
      </p:sp>
      <p:sp>
        <p:nvSpPr>
          <p:cNvPr id="4" name="Slide Number Placeholder 3"/>
          <p:cNvSpPr>
            <a:spLocks noGrp="1"/>
          </p:cNvSpPr>
          <p:nvPr>
            <p:ph type="sldNum" sz="quarter" idx="10"/>
          </p:nvPr>
        </p:nvSpPr>
        <p:spPr/>
        <p:txBody>
          <a:bodyPr/>
          <a:lstStyle/>
          <a:p>
            <a:fld id="{661F9CCF-B563-4907-9568-EFEA5C456742}" type="slidenum">
              <a:rPr lang="en-US" smtClean="0"/>
              <a:t>39</a:t>
            </a:fld>
            <a:endParaRPr lang="en-US"/>
          </a:p>
        </p:txBody>
      </p:sp>
    </p:spTree>
    <p:extLst>
      <p:ext uri="{BB962C8B-B14F-4D97-AF65-F5344CB8AC3E}">
        <p14:creationId xmlns:p14="http://schemas.microsoft.com/office/powerpoint/2010/main" val="7762929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Bằng</a:t>
            </a:r>
            <a:r>
              <a:rPr lang="en-US" dirty="0"/>
              <a:t> </a:t>
            </a:r>
            <a:r>
              <a:rPr lang="en-US" dirty="0" err="1"/>
              <a:t>cách</a:t>
            </a:r>
            <a:r>
              <a:rPr lang="en-US" dirty="0"/>
              <a:t> </a:t>
            </a:r>
            <a:r>
              <a:rPr lang="en-US" dirty="0" err="1"/>
              <a:t>chọn</a:t>
            </a:r>
            <a:r>
              <a:rPr lang="en-US" dirty="0"/>
              <a:t> b </a:t>
            </a:r>
            <a:r>
              <a:rPr lang="en-US" dirty="0" err="1"/>
              <a:t>và</a:t>
            </a:r>
            <a:r>
              <a:rPr lang="en-US" dirty="0"/>
              <a:t> r </a:t>
            </a:r>
            <a:r>
              <a:rPr lang="en-US" dirty="0" err="1"/>
              <a:t>hợp</a:t>
            </a:r>
            <a:r>
              <a:rPr lang="en-US" dirty="0"/>
              <a:t> </a:t>
            </a:r>
            <a:r>
              <a:rPr lang="en-US" dirty="0" err="1"/>
              <a:t>lý</a:t>
            </a:r>
            <a:r>
              <a:rPr lang="en-US" dirty="0"/>
              <a:t>, </a:t>
            </a:r>
            <a:r>
              <a:rPr lang="en-US" dirty="0" err="1"/>
              <a:t>chúng</a:t>
            </a:r>
            <a:r>
              <a:rPr lang="en-US" dirty="0"/>
              <a:t> ta </a:t>
            </a:r>
            <a:r>
              <a:rPr lang="en-US" dirty="0" err="1"/>
              <a:t>có</a:t>
            </a:r>
            <a:r>
              <a:rPr lang="en-US" dirty="0"/>
              <a:t> </a:t>
            </a:r>
            <a:r>
              <a:rPr lang="en-US" dirty="0" err="1"/>
              <a:t>thể</a:t>
            </a:r>
            <a:r>
              <a:rPr lang="en-US" dirty="0"/>
              <a:t> </a:t>
            </a:r>
            <a:r>
              <a:rPr lang="en-US" dirty="0" err="1"/>
              <a:t>làm</a:t>
            </a:r>
            <a:r>
              <a:rPr lang="en-US" dirty="0"/>
              <a:t> </a:t>
            </a:r>
            <a:r>
              <a:rPr lang="en-US" dirty="0" err="1"/>
              <a:t>cho</a:t>
            </a:r>
            <a:r>
              <a:rPr lang="en-US" dirty="0"/>
              <a:t> </a:t>
            </a:r>
            <a:r>
              <a:rPr lang="en-US" dirty="0" err="1"/>
              <a:t>xác</a:t>
            </a:r>
            <a:r>
              <a:rPr lang="en-US" dirty="0"/>
              <a:t> </a:t>
            </a:r>
            <a:r>
              <a:rPr lang="en-US" dirty="0" err="1"/>
              <a:t>suất</a:t>
            </a:r>
            <a:r>
              <a:rPr lang="en-US" dirty="0"/>
              <a:t> </a:t>
            </a:r>
            <a:r>
              <a:rPr lang="en-US" dirty="0" err="1"/>
              <a:t>thấp</a:t>
            </a:r>
            <a:r>
              <a:rPr lang="en-US" dirty="0"/>
              <a:t> </a:t>
            </a:r>
            <a:r>
              <a:rPr lang="en-US" dirty="0" err="1"/>
              <a:t>dần</a:t>
            </a:r>
            <a:r>
              <a:rPr lang="en-US" dirty="0"/>
              <a:t> </a:t>
            </a:r>
            <a:r>
              <a:rPr lang="en-US" dirty="0" err="1"/>
              <a:t>tiệp</a:t>
            </a:r>
            <a:r>
              <a:rPr lang="en-US" dirty="0"/>
              <a:t> </a:t>
            </a:r>
            <a:r>
              <a:rPr lang="en-US" dirty="0" err="1"/>
              <a:t>cận</a:t>
            </a:r>
            <a:r>
              <a:rPr lang="en-US" dirty="0"/>
              <a:t> 0, </a:t>
            </a:r>
            <a:r>
              <a:rPr lang="en-US" dirty="0" err="1"/>
              <a:t>hoặc</a:t>
            </a:r>
            <a:r>
              <a:rPr lang="en-US" dirty="0"/>
              <a:t> </a:t>
            </a:r>
            <a:r>
              <a:rPr lang="en-US" dirty="0" err="1"/>
              <a:t>cao</a:t>
            </a:r>
            <a:r>
              <a:rPr lang="en-US" dirty="0"/>
              <a:t> </a:t>
            </a:r>
            <a:r>
              <a:rPr lang="en-US" dirty="0" err="1"/>
              <a:t>hơn</a:t>
            </a:r>
            <a:r>
              <a:rPr lang="en-US" dirty="0"/>
              <a:t> </a:t>
            </a:r>
            <a:r>
              <a:rPr lang="en-US" dirty="0" err="1"/>
              <a:t>tiệp</a:t>
            </a:r>
            <a:r>
              <a:rPr lang="en-US" dirty="0"/>
              <a:t> </a:t>
            </a:r>
            <a:r>
              <a:rPr lang="en-US" dirty="0" err="1"/>
              <a:t>cận</a:t>
            </a:r>
            <a:r>
              <a:rPr lang="en-US" dirty="0"/>
              <a:t> 1.</a:t>
            </a:r>
          </a:p>
          <a:p>
            <a:r>
              <a:rPr lang="en-US" dirty="0" err="1"/>
              <a:t>Như</a:t>
            </a:r>
            <a:r>
              <a:rPr lang="en-US" dirty="0"/>
              <a:t> </a:t>
            </a:r>
            <a:r>
              <a:rPr lang="en-US" dirty="0" err="1"/>
              <a:t>trong</a:t>
            </a:r>
            <a:r>
              <a:rPr lang="en-US" dirty="0"/>
              <a:t> signature matrix, </a:t>
            </a:r>
            <a:r>
              <a:rPr lang="en-US" dirty="0" err="1"/>
              <a:t>chúng</a:t>
            </a:r>
            <a:r>
              <a:rPr lang="en-US" dirty="0"/>
              <a:t> ta </a:t>
            </a:r>
            <a:r>
              <a:rPr lang="en-US" dirty="0" err="1"/>
              <a:t>có</a:t>
            </a:r>
            <a:r>
              <a:rPr lang="en-US" dirty="0"/>
              <a:t> </a:t>
            </a:r>
            <a:r>
              <a:rPr lang="en-US" dirty="0" err="1"/>
              <a:t>thể</a:t>
            </a:r>
            <a:r>
              <a:rPr lang="en-US" dirty="0"/>
              <a:t> And </a:t>
            </a:r>
            <a:r>
              <a:rPr lang="en-US" dirty="0" err="1"/>
              <a:t>theo</a:t>
            </a:r>
            <a:r>
              <a:rPr lang="en-US" dirty="0"/>
              <a:t> </a:t>
            </a:r>
            <a:r>
              <a:rPr lang="en-US" dirty="0" err="1"/>
              <a:t>sau</a:t>
            </a:r>
            <a:r>
              <a:rPr lang="en-US" dirty="0"/>
              <a:t> </a:t>
            </a:r>
            <a:r>
              <a:rPr lang="en-US" dirty="0" err="1"/>
              <a:t>là</a:t>
            </a:r>
            <a:r>
              <a:rPr lang="en-US" dirty="0"/>
              <a:t> OR</a:t>
            </a:r>
          </a:p>
          <a:p>
            <a:endParaRPr lang="en-US" dirty="0"/>
          </a:p>
        </p:txBody>
      </p:sp>
      <p:sp>
        <p:nvSpPr>
          <p:cNvPr id="4" name="Slide Number Placeholder 3"/>
          <p:cNvSpPr>
            <a:spLocks noGrp="1"/>
          </p:cNvSpPr>
          <p:nvPr>
            <p:ph type="sldNum" sz="quarter" idx="10"/>
          </p:nvPr>
        </p:nvSpPr>
        <p:spPr/>
        <p:txBody>
          <a:bodyPr/>
          <a:lstStyle/>
          <a:p>
            <a:fld id="{661F9CCF-B563-4907-9568-EFEA5C456742}" type="slidenum">
              <a:rPr lang="en-US" smtClean="0"/>
              <a:t>42</a:t>
            </a:fld>
            <a:endParaRPr lang="en-US"/>
          </a:p>
        </p:txBody>
      </p:sp>
    </p:spTree>
    <p:extLst>
      <p:ext uri="{BB962C8B-B14F-4D97-AF65-F5344CB8AC3E}">
        <p14:creationId xmlns:p14="http://schemas.microsoft.com/office/powerpoint/2010/main" val="18035752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Vùng màu xanh dương X: False negative Đây là các cặp có sim&gt; s nhưng phần X giành được chia sẻ một nhóm và sau đó sẽ không bao giờ trở thành ứng cử viên. Điều này có nghĩa là chúng tôi sẽ không bao giờ xem xét các cặp này để tính tương tự (chậm / chính xác)!</a:t>
            </a:r>
          </a:p>
          <a:p>
            <a:r>
              <a:rPr lang="vi-VN" dirty="0"/>
              <a:t>Vùng xanh Y: Tỷ lệ dương sai</a:t>
            </a:r>
          </a:p>
          <a:p>
            <a:r>
              <a:rPr lang="vi-VN" dirty="0"/>
              <a:t>Đây là những cặp có sim &lt;s nhưng</a:t>
            </a:r>
          </a:p>
          <a:p>
            <a:r>
              <a:rPr lang="vi-VN" dirty="0"/>
              <a:t>chúng tôi sẽ coi họ là ứng cử viên. Điều này không quá tệ, chúng tôi sẽ xem xét chúng cho sự tương tự (chậm / chính xác)</a:t>
            </a:r>
          </a:p>
          <a:p>
            <a:r>
              <a:rPr lang="vi-VN" dirty="0"/>
              <a:t>tính toán và loại bỏ chúng.</a:t>
            </a:r>
            <a:endParaRPr lang="en-US" dirty="0"/>
          </a:p>
        </p:txBody>
      </p:sp>
      <p:sp>
        <p:nvSpPr>
          <p:cNvPr id="4" name="Slide Number Placeholder 3"/>
          <p:cNvSpPr>
            <a:spLocks noGrp="1"/>
          </p:cNvSpPr>
          <p:nvPr>
            <p:ph type="sldNum" sz="quarter" idx="10"/>
          </p:nvPr>
        </p:nvSpPr>
        <p:spPr/>
        <p:txBody>
          <a:bodyPr/>
          <a:lstStyle/>
          <a:p>
            <a:fld id="{661F9CCF-B563-4907-9568-EFEA5C456742}" type="slidenum">
              <a:rPr lang="en-US" smtClean="0"/>
              <a:t>45</a:t>
            </a:fld>
            <a:endParaRPr lang="en-US"/>
          </a:p>
        </p:txBody>
      </p:sp>
    </p:spTree>
    <p:extLst>
      <p:ext uri="{BB962C8B-B14F-4D97-AF65-F5344CB8AC3E}">
        <p14:creationId xmlns:p14="http://schemas.microsoft.com/office/powerpoint/2010/main" val="38384073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Vùng màu xanh dương X: False negative Đây là các cặp có sim&gt; s nhưng phần X giành được chia sẻ một nhóm và sau đó sẽ không bao giờ trở thành ứng cử viên. Điều này có nghĩa là chúng tôi sẽ không bao giờ xem xét các cặp này để tính tương tự (chậm / chính xác)!</a:t>
            </a:r>
          </a:p>
          <a:p>
            <a:r>
              <a:rPr lang="vi-VN" dirty="0"/>
              <a:t>Vùng xanh Y: Tỷ lệ dương sai</a:t>
            </a:r>
          </a:p>
          <a:p>
            <a:r>
              <a:rPr lang="vi-VN" dirty="0"/>
              <a:t>Đây là những cặp có sim &lt;s nhưng</a:t>
            </a:r>
          </a:p>
          <a:p>
            <a:r>
              <a:rPr lang="vi-VN" dirty="0"/>
              <a:t>chúng tôi sẽ coi họ là ứng cử viên. Điều này không quá tệ, chúng tôi sẽ xem xét chúng cho sự tương tự (chậm / chính xác)</a:t>
            </a:r>
          </a:p>
          <a:p>
            <a:r>
              <a:rPr lang="vi-VN" dirty="0"/>
              <a:t>tính toán và loại bỏ chúng.</a:t>
            </a:r>
            <a:endParaRPr lang="en-US" dirty="0"/>
          </a:p>
        </p:txBody>
      </p:sp>
      <p:sp>
        <p:nvSpPr>
          <p:cNvPr id="4" name="Slide Number Placeholder 3"/>
          <p:cNvSpPr>
            <a:spLocks noGrp="1"/>
          </p:cNvSpPr>
          <p:nvPr>
            <p:ph type="sldNum" sz="quarter" idx="10"/>
          </p:nvPr>
        </p:nvSpPr>
        <p:spPr/>
        <p:txBody>
          <a:bodyPr/>
          <a:lstStyle/>
          <a:p>
            <a:fld id="{661F9CCF-B563-4907-9568-EFEA5C456742}" type="slidenum">
              <a:rPr lang="en-US" smtClean="0"/>
              <a:t>46</a:t>
            </a:fld>
            <a:endParaRPr lang="en-US"/>
          </a:p>
        </p:txBody>
      </p:sp>
    </p:spTree>
    <p:extLst>
      <p:ext uri="{BB962C8B-B14F-4D97-AF65-F5344CB8AC3E}">
        <p14:creationId xmlns:p14="http://schemas.microsoft.com/office/powerpoint/2010/main" val="18592304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1F9CCF-B563-4907-9568-EFEA5C456742}" type="slidenum">
              <a:rPr lang="en-US" smtClean="0"/>
              <a:t>3</a:t>
            </a:fld>
            <a:endParaRPr lang="en-US"/>
          </a:p>
        </p:txBody>
      </p:sp>
    </p:spTree>
    <p:extLst>
      <p:ext uri="{BB962C8B-B14F-4D97-AF65-F5344CB8AC3E}">
        <p14:creationId xmlns:p14="http://schemas.microsoft.com/office/powerpoint/2010/main" val="82734719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Vùng màu xanh dương X: False negative Đây là các cặp có sim&gt; s nhưng phần X giành được chia sẻ một nhóm và sau đó sẽ không bao giờ trở thành ứng cử viên. Điều này có nghĩa là chúng tôi sẽ không bao giờ xem xét các cặp này để tính tương tự (chậm / chính xác)!</a:t>
            </a:r>
          </a:p>
          <a:p>
            <a:r>
              <a:rPr lang="vi-VN" dirty="0"/>
              <a:t>Vùng xanh Y: Tỷ lệ dương sai</a:t>
            </a:r>
          </a:p>
          <a:p>
            <a:r>
              <a:rPr lang="vi-VN" dirty="0"/>
              <a:t>Đây là những cặp có sim &lt;s nhưng</a:t>
            </a:r>
          </a:p>
          <a:p>
            <a:r>
              <a:rPr lang="vi-VN" dirty="0"/>
              <a:t>chúng tôi sẽ coi họ là ứng cử viên. Điều này không quá tệ, chúng tôi sẽ xem xét chúng cho sự tương tự (chậm / chính xác)</a:t>
            </a:r>
          </a:p>
          <a:p>
            <a:r>
              <a:rPr lang="vi-VN" dirty="0"/>
              <a:t>tính toán và loại bỏ chúng.</a:t>
            </a:r>
            <a:endParaRPr lang="en-US" dirty="0"/>
          </a:p>
        </p:txBody>
      </p:sp>
      <p:sp>
        <p:nvSpPr>
          <p:cNvPr id="4" name="Slide Number Placeholder 3"/>
          <p:cNvSpPr>
            <a:spLocks noGrp="1"/>
          </p:cNvSpPr>
          <p:nvPr>
            <p:ph type="sldNum" sz="quarter" idx="10"/>
          </p:nvPr>
        </p:nvSpPr>
        <p:spPr/>
        <p:txBody>
          <a:bodyPr/>
          <a:lstStyle/>
          <a:p>
            <a:fld id="{661F9CCF-B563-4907-9568-EFEA5C456742}" type="slidenum">
              <a:rPr lang="en-US" smtClean="0"/>
              <a:t>47</a:t>
            </a:fld>
            <a:endParaRPr lang="en-US"/>
          </a:p>
        </p:txBody>
      </p:sp>
    </p:spTree>
    <p:extLst>
      <p:ext uri="{BB962C8B-B14F-4D97-AF65-F5344CB8AC3E}">
        <p14:creationId xmlns:p14="http://schemas.microsoft.com/office/powerpoint/2010/main" val="19694413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Vùng màu xanh dương X: False negative Đây là các cặp có sim&gt; s nhưng phần X giành được chia sẻ một nhóm và sau đó sẽ không bao giờ trở thành ứng cử viên. Điều này có nghĩa là chúng tôi sẽ không bao giờ xem xét các cặp này để tính tương tự (chậm / chính xác)!</a:t>
            </a:r>
          </a:p>
          <a:p>
            <a:r>
              <a:rPr lang="vi-VN" dirty="0"/>
              <a:t>Vùng xanh Y: Tỷ lệ dương sai</a:t>
            </a:r>
          </a:p>
          <a:p>
            <a:r>
              <a:rPr lang="vi-VN" dirty="0"/>
              <a:t>Đây là những cặp có sim &lt;s nhưng</a:t>
            </a:r>
          </a:p>
          <a:p>
            <a:r>
              <a:rPr lang="vi-VN" dirty="0"/>
              <a:t>chúng tôi sẽ coi họ là ứng cử viên. Điều này không quá tệ, chúng tôi sẽ xem xét chúng cho sự tương tự (chậm / chính xác)</a:t>
            </a:r>
          </a:p>
          <a:p>
            <a:r>
              <a:rPr lang="vi-VN" dirty="0"/>
              <a:t>tính toán và loại bỏ chúng.</a:t>
            </a:r>
            <a:endParaRPr lang="en-US" dirty="0"/>
          </a:p>
        </p:txBody>
      </p:sp>
      <p:sp>
        <p:nvSpPr>
          <p:cNvPr id="4" name="Slide Number Placeholder 3"/>
          <p:cNvSpPr>
            <a:spLocks noGrp="1"/>
          </p:cNvSpPr>
          <p:nvPr>
            <p:ph type="sldNum" sz="quarter" idx="10"/>
          </p:nvPr>
        </p:nvSpPr>
        <p:spPr/>
        <p:txBody>
          <a:bodyPr/>
          <a:lstStyle/>
          <a:p>
            <a:fld id="{661F9CCF-B563-4907-9568-EFEA5C456742}" type="slidenum">
              <a:rPr lang="en-US" smtClean="0"/>
              <a:t>48</a:t>
            </a:fld>
            <a:endParaRPr lang="en-US"/>
          </a:p>
        </p:txBody>
      </p:sp>
    </p:spTree>
    <p:extLst>
      <p:ext uri="{BB962C8B-B14F-4D97-AF65-F5344CB8AC3E}">
        <p14:creationId xmlns:p14="http://schemas.microsoft.com/office/powerpoint/2010/main" val="274148714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Vùng màu xanh dương X: False negative Đây là các cặp có sim&gt; s nhưng phần X giành được chia sẻ một nhóm và sau đó sẽ không bao giờ trở thành ứng cử viên. Điều này có nghĩa là chúng tôi sẽ không bao giờ xem xét các cặp này để tính tương tự (chậm / chính xác)!</a:t>
            </a:r>
          </a:p>
          <a:p>
            <a:r>
              <a:rPr lang="vi-VN" dirty="0"/>
              <a:t>Vùng xanh Y: Tỷ lệ dương sai</a:t>
            </a:r>
          </a:p>
          <a:p>
            <a:r>
              <a:rPr lang="vi-VN" dirty="0"/>
              <a:t>Đây là những cặp có sim &lt;s nhưng</a:t>
            </a:r>
          </a:p>
          <a:p>
            <a:r>
              <a:rPr lang="vi-VN" dirty="0"/>
              <a:t>chúng tôi sẽ coi họ là ứng cử viên. Điều này không quá tệ, chúng tôi sẽ xem xét chúng cho sự tương tự (chậm / chính xác)</a:t>
            </a:r>
          </a:p>
          <a:p>
            <a:r>
              <a:rPr lang="vi-VN" dirty="0"/>
              <a:t>tính toán và loại bỏ chúng.</a:t>
            </a:r>
            <a:endParaRPr lang="en-US" dirty="0"/>
          </a:p>
        </p:txBody>
      </p:sp>
      <p:sp>
        <p:nvSpPr>
          <p:cNvPr id="4" name="Slide Number Placeholder 3"/>
          <p:cNvSpPr>
            <a:spLocks noGrp="1"/>
          </p:cNvSpPr>
          <p:nvPr>
            <p:ph type="sldNum" sz="quarter" idx="10"/>
          </p:nvPr>
        </p:nvSpPr>
        <p:spPr/>
        <p:txBody>
          <a:bodyPr/>
          <a:lstStyle/>
          <a:p>
            <a:fld id="{661F9CCF-B563-4907-9568-EFEA5C456742}" type="slidenum">
              <a:rPr lang="en-US" smtClean="0"/>
              <a:t>49</a:t>
            </a:fld>
            <a:endParaRPr lang="en-US"/>
          </a:p>
        </p:txBody>
      </p:sp>
    </p:spTree>
    <p:extLst>
      <p:ext uri="{BB962C8B-B14F-4D97-AF65-F5344CB8AC3E}">
        <p14:creationId xmlns:p14="http://schemas.microsoft.com/office/powerpoint/2010/main" val="5804413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Chọn</a:t>
            </a:r>
            <a:r>
              <a:rPr lang="en-US" dirty="0"/>
              <a:t> </a:t>
            </a:r>
            <a:r>
              <a:rPr lang="en-US" dirty="0" err="1"/>
              <a:t>bất</a:t>
            </a:r>
            <a:r>
              <a:rPr lang="en-US" dirty="0"/>
              <a:t> </a:t>
            </a:r>
            <a:r>
              <a:rPr lang="en-US" dirty="0" err="1"/>
              <a:t>kì</a:t>
            </a:r>
            <a:r>
              <a:rPr lang="en-US" dirty="0"/>
              <a:t> d1 &lt; d2</a:t>
            </a:r>
          </a:p>
          <a:p>
            <a:r>
              <a:rPr lang="en-US" dirty="0" err="1"/>
              <a:t>Bắt</a:t>
            </a:r>
            <a:r>
              <a:rPr lang="en-US" dirty="0"/>
              <a:t> </a:t>
            </a:r>
            <a:r>
              <a:rPr lang="en-US" dirty="0" err="1"/>
              <a:t>đầu</a:t>
            </a:r>
            <a:r>
              <a:rPr lang="en-US" dirty="0"/>
              <a:t> </a:t>
            </a:r>
            <a:r>
              <a:rPr lang="en-US" dirty="0" err="1"/>
              <a:t>với</a:t>
            </a:r>
            <a:r>
              <a:rPr lang="en-US" dirty="0"/>
              <a:t> a(d1, d2, (1-d1), (1-d2)) – </a:t>
            </a:r>
            <a:r>
              <a:rPr lang="en-US" dirty="0" err="1"/>
              <a:t>sensitivy</a:t>
            </a:r>
            <a:r>
              <a:rPr lang="en-US" dirty="0"/>
              <a:t> family</a:t>
            </a:r>
          </a:p>
          <a:p>
            <a:r>
              <a:rPr lang="en-US" dirty="0" err="1"/>
              <a:t>Áp</a:t>
            </a:r>
            <a:r>
              <a:rPr lang="en-US" dirty="0"/>
              <a:t> dung </a:t>
            </a:r>
            <a:r>
              <a:rPr lang="en-US" dirty="0" err="1"/>
              <a:t>các</a:t>
            </a:r>
            <a:r>
              <a:rPr lang="en-US" dirty="0"/>
              <a:t> constructions </a:t>
            </a:r>
            <a:r>
              <a:rPr lang="en-US" dirty="0" err="1"/>
              <a:t>để</a:t>
            </a:r>
            <a:r>
              <a:rPr lang="en-US" dirty="0"/>
              <a:t> amplify – </a:t>
            </a:r>
            <a:r>
              <a:rPr lang="en-US" dirty="0" err="1"/>
              <a:t>khuếch</a:t>
            </a:r>
            <a:r>
              <a:rPr lang="en-US" dirty="0"/>
              <a:t> </a:t>
            </a:r>
            <a:r>
              <a:rPr lang="en-US" dirty="0" err="1"/>
              <a:t>đại</a:t>
            </a:r>
            <a:r>
              <a:rPr lang="en-US" dirty="0"/>
              <a:t> </a:t>
            </a:r>
            <a:r>
              <a:rPr lang="en-US" dirty="0" err="1"/>
              <a:t>ở</a:t>
            </a:r>
            <a:r>
              <a:rPr lang="en-US" dirty="0"/>
              <a:t> </a:t>
            </a:r>
            <a:r>
              <a:rPr lang="en-US" dirty="0" err="1"/>
              <a:t>đó</a:t>
            </a:r>
            <a:r>
              <a:rPr lang="en-US" dirty="0"/>
              <a:t> p1 </a:t>
            </a:r>
            <a:r>
              <a:rPr lang="en-US" dirty="0" err="1"/>
              <a:t>hầu</a:t>
            </a:r>
            <a:r>
              <a:rPr lang="en-US" dirty="0"/>
              <a:t> </a:t>
            </a:r>
            <a:r>
              <a:rPr lang="en-US" dirty="0" err="1"/>
              <a:t>như</a:t>
            </a:r>
            <a:r>
              <a:rPr lang="en-US" dirty="0"/>
              <a:t> </a:t>
            </a:r>
            <a:r>
              <a:rPr lang="en-US" dirty="0" err="1"/>
              <a:t>về</a:t>
            </a:r>
            <a:r>
              <a:rPr lang="en-US" dirty="0"/>
              <a:t> 1 </a:t>
            </a:r>
            <a:r>
              <a:rPr lang="en-US" dirty="0" err="1"/>
              <a:t>và</a:t>
            </a:r>
            <a:r>
              <a:rPr lang="en-US" dirty="0"/>
              <a:t> p2 </a:t>
            </a:r>
            <a:r>
              <a:rPr lang="en-US" dirty="0" err="1"/>
              <a:t>hầu</a:t>
            </a:r>
            <a:r>
              <a:rPr lang="en-US" dirty="0"/>
              <a:t> </a:t>
            </a:r>
            <a:r>
              <a:rPr lang="en-US" dirty="0" err="1"/>
              <a:t>như</a:t>
            </a:r>
            <a:r>
              <a:rPr lang="en-US" dirty="0"/>
              <a:t> </a:t>
            </a:r>
            <a:r>
              <a:rPr lang="en-US" dirty="0" err="1"/>
              <a:t>về</a:t>
            </a:r>
            <a:r>
              <a:rPr lang="en-US" dirty="0"/>
              <a:t> 0</a:t>
            </a:r>
          </a:p>
          <a:p>
            <a:r>
              <a:rPr lang="en-US" dirty="0" err="1"/>
              <a:t>Càng</a:t>
            </a:r>
            <a:r>
              <a:rPr lang="en-US" dirty="0"/>
              <a:t> </a:t>
            </a:r>
            <a:r>
              <a:rPr lang="en-US" dirty="0" err="1"/>
              <a:t>gần</a:t>
            </a:r>
            <a:r>
              <a:rPr lang="en-US" dirty="0"/>
              <a:t> 0 </a:t>
            </a:r>
            <a:r>
              <a:rPr lang="en-US" dirty="0" err="1"/>
              <a:t>và</a:t>
            </a:r>
            <a:r>
              <a:rPr lang="en-US" dirty="0"/>
              <a:t> 1, </a:t>
            </a:r>
            <a:r>
              <a:rPr lang="en-US" dirty="0" err="1"/>
              <a:t>chúng</a:t>
            </a:r>
            <a:r>
              <a:rPr lang="en-US" dirty="0"/>
              <a:t> ta </a:t>
            </a:r>
            <a:r>
              <a:rPr lang="en-US" dirty="0" err="1"/>
              <a:t>càng</a:t>
            </a:r>
            <a:r>
              <a:rPr lang="en-US" dirty="0"/>
              <a:t> </a:t>
            </a:r>
            <a:r>
              <a:rPr lang="en-US" dirty="0" err="1"/>
              <a:t>sử</a:t>
            </a:r>
            <a:r>
              <a:rPr lang="en-US" dirty="0"/>
              <a:t> </a:t>
            </a:r>
            <a:r>
              <a:rPr lang="en-US" dirty="0" err="1"/>
              <a:t>dụng</a:t>
            </a:r>
            <a:r>
              <a:rPr lang="en-US" dirty="0"/>
              <a:t> </a:t>
            </a:r>
            <a:r>
              <a:rPr lang="en-US" dirty="0" err="1"/>
              <a:t>nhiều</a:t>
            </a:r>
            <a:r>
              <a:rPr lang="en-US" dirty="0"/>
              <a:t> </a:t>
            </a:r>
            <a:r>
              <a:rPr lang="en-US" dirty="0" err="1"/>
              <a:t>hàm</a:t>
            </a:r>
            <a:r>
              <a:rPr lang="en-US" dirty="0"/>
              <a:t> </a:t>
            </a:r>
            <a:r>
              <a:rPr lang="en-US" dirty="0" err="1"/>
              <a:t>băm</a:t>
            </a:r>
            <a:r>
              <a:rPr lang="en-US" dirty="0"/>
              <a:t>!</a:t>
            </a:r>
          </a:p>
        </p:txBody>
      </p:sp>
      <p:sp>
        <p:nvSpPr>
          <p:cNvPr id="4" name="Slide Number Placeholder 3"/>
          <p:cNvSpPr>
            <a:spLocks noGrp="1"/>
          </p:cNvSpPr>
          <p:nvPr>
            <p:ph type="sldNum" sz="quarter" idx="10"/>
          </p:nvPr>
        </p:nvSpPr>
        <p:spPr/>
        <p:txBody>
          <a:bodyPr/>
          <a:lstStyle/>
          <a:p>
            <a:fld id="{661F9CCF-B563-4907-9568-EFEA5C456742}" type="slidenum">
              <a:rPr lang="en-US" smtClean="0"/>
              <a:t>50</a:t>
            </a:fld>
            <a:endParaRPr lang="en-US"/>
          </a:p>
        </p:txBody>
      </p:sp>
    </p:spTree>
    <p:extLst>
      <p:ext uri="{BB962C8B-B14F-4D97-AF65-F5344CB8AC3E}">
        <p14:creationId xmlns:p14="http://schemas.microsoft.com/office/powerpoint/2010/main" val="299551132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1F9CCF-B563-4907-9568-EFEA5C456742}" type="slidenum">
              <a:rPr lang="en-US" smtClean="0"/>
              <a:t>51</a:t>
            </a:fld>
            <a:endParaRPr lang="en-US"/>
          </a:p>
        </p:txBody>
      </p:sp>
    </p:spTree>
    <p:extLst>
      <p:ext uri="{BB962C8B-B14F-4D97-AF65-F5344CB8AC3E}">
        <p14:creationId xmlns:p14="http://schemas.microsoft.com/office/powerpoint/2010/main" val="42323021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Thu </a:t>
            </a:r>
            <a:r>
              <a:rPr lang="en-US" dirty="0" err="1"/>
              <a:t>thập</a:t>
            </a:r>
            <a:r>
              <a:rPr lang="en-US" dirty="0"/>
              <a:t> </a:t>
            </a:r>
            <a:r>
              <a:rPr lang="en-US" dirty="0" err="1"/>
              <a:t>bộ</a:t>
            </a:r>
            <a:r>
              <a:rPr lang="en-US" dirty="0"/>
              <a:t> </a:t>
            </a:r>
            <a:r>
              <a:rPr lang="en-US" dirty="0" err="1"/>
              <a:t>dữ</a:t>
            </a:r>
            <a:r>
              <a:rPr lang="en-US" dirty="0"/>
              <a:t> </a:t>
            </a:r>
            <a:r>
              <a:rPr lang="en-US" dirty="0" err="1"/>
              <a:t>liệu</a:t>
            </a:r>
            <a:r>
              <a:rPr lang="en-US" dirty="0"/>
              <a:t> </a:t>
            </a:r>
            <a:r>
              <a:rPr lang="en-US" dirty="0" err="1"/>
              <a:t>hình</a:t>
            </a:r>
            <a:r>
              <a:rPr lang="en-US" dirty="0"/>
              <a:t> </a:t>
            </a:r>
            <a:r>
              <a:rPr lang="en-US" dirty="0" err="1"/>
              <a:t>ảnh</a:t>
            </a:r>
            <a:endParaRPr lang="en-US" dirty="0"/>
          </a:p>
          <a:p>
            <a:r>
              <a:rPr lang="en-US" dirty="0" err="1"/>
              <a:t>Xác</a:t>
            </a:r>
            <a:r>
              <a:rPr lang="en-US" dirty="0"/>
              <a:t> </a:t>
            </a:r>
            <a:r>
              <a:rPr lang="en-US" dirty="0" err="1"/>
              <a:t>định</a:t>
            </a:r>
            <a:r>
              <a:rPr lang="en-US" dirty="0"/>
              <a:t> </a:t>
            </a:r>
            <a:r>
              <a:rPr lang="en-US" dirty="0" err="1"/>
              <a:t>các</a:t>
            </a:r>
            <a:r>
              <a:rPr lang="en-US" dirty="0"/>
              <a:t> vector </a:t>
            </a:r>
            <a:r>
              <a:rPr lang="en-US" dirty="0" err="1"/>
              <a:t>đặc</a:t>
            </a:r>
            <a:r>
              <a:rPr lang="en-US" dirty="0"/>
              <a:t> </a:t>
            </a:r>
            <a:r>
              <a:rPr lang="en-US" dirty="0" err="1"/>
              <a:t>trưng</a:t>
            </a:r>
            <a:r>
              <a:rPr lang="en-US" dirty="0"/>
              <a:t> </a:t>
            </a:r>
            <a:r>
              <a:rPr lang="en-US" dirty="0" err="1"/>
              <a:t>cho</a:t>
            </a:r>
            <a:r>
              <a:rPr lang="en-US" dirty="0"/>
              <a:t> </a:t>
            </a:r>
            <a:r>
              <a:rPr lang="en-US" dirty="0" err="1"/>
              <a:t>từng</a:t>
            </a:r>
            <a:r>
              <a:rPr lang="en-US" dirty="0"/>
              <a:t> </a:t>
            </a:r>
            <a:r>
              <a:rPr lang="en-US" dirty="0" err="1"/>
              <a:t>hình</a:t>
            </a:r>
            <a:r>
              <a:rPr lang="en-US" dirty="0"/>
              <a:t> (~4000 </a:t>
            </a:r>
            <a:r>
              <a:rPr lang="en-US" dirty="0" err="1"/>
              <a:t>chiều</a:t>
            </a:r>
            <a:r>
              <a:rPr lang="en-US" dirty="0"/>
              <a:t>)</a:t>
            </a:r>
          </a:p>
          <a:p>
            <a:r>
              <a:rPr lang="en-US" dirty="0" err="1"/>
              <a:t>Đưa</a:t>
            </a:r>
            <a:r>
              <a:rPr lang="en-US" dirty="0"/>
              <a:t> </a:t>
            </a:r>
            <a:r>
              <a:rPr lang="en-US" dirty="0" err="1"/>
              <a:t>vào</a:t>
            </a:r>
            <a:r>
              <a:rPr lang="en-US" dirty="0"/>
              <a:t> query Q, </a:t>
            </a:r>
            <a:r>
              <a:rPr lang="en-US" dirty="0" err="1"/>
              <a:t>tìm</a:t>
            </a:r>
            <a:r>
              <a:rPr lang="en-US" dirty="0"/>
              <a:t> </a:t>
            </a:r>
            <a:r>
              <a:rPr lang="en-US" dirty="0" err="1"/>
              <a:t>hàng</a:t>
            </a:r>
            <a:r>
              <a:rPr lang="en-US" dirty="0"/>
              <a:t> </a:t>
            </a:r>
            <a:r>
              <a:rPr lang="en-US" dirty="0" err="1"/>
              <a:t>xóm</a:t>
            </a:r>
            <a:r>
              <a:rPr lang="en-US" dirty="0"/>
              <a:t> </a:t>
            </a:r>
            <a:r>
              <a:rPr lang="en-US" dirty="0" err="1"/>
              <a:t>gần</a:t>
            </a:r>
            <a:r>
              <a:rPr lang="en-US" dirty="0"/>
              <a:t> </a:t>
            </a:r>
            <a:r>
              <a:rPr lang="en-US" dirty="0" err="1"/>
              <a:t>nhất</a:t>
            </a:r>
            <a:r>
              <a:rPr lang="en-US" dirty="0"/>
              <a:t> FAST</a:t>
            </a:r>
          </a:p>
          <a:p>
            <a:endParaRPr lang="en-US" dirty="0"/>
          </a:p>
        </p:txBody>
      </p:sp>
      <p:sp>
        <p:nvSpPr>
          <p:cNvPr id="4" name="Slide Number Placeholder 3"/>
          <p:cNvSpPr>
            <a:spLocks noGrp="1"/>
          </p:cNvSpPr>
          <p:nvPr>
            <p:ph type="sldNum" sz="quarter" idx="5"/>
          </p:nvPr>
        </p:nvSpPr>
        <p:spPr/>
        <p:txBody>
          <a:bodyPr/>
          <a:lstStyle/>
          <a:p>
            <a:fld id="{661F9CCF-B563-4907-9568-EFEA5C456742}" type="slidenum">
              <a:rPr lang="en-US" smtClean="0"/>
              <a:t>4</a:t>
            </a:fld>
            <a:endParaRPr lang="en-US"/>
          </a:p>
        </p:txBody>
      </p:sp>
    </p:spTree>
    <p:extLst>
      <p:ext uri="{BB962C8B-B14F-4D97-AF65-F5344CB8AC3E}">
        <p14:creationId xmlns:p14="http://schemas.microsoft.com/office/powerpoint/2010/main" val="6460903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1F9CCF-B563-4907-9568-EFEA5C456742}" type="slidenum">
              <a:rPr lang="en-US" smtClean="0"/>
              <a:t>8</a:t>
            </a:fld>
            <a:endParaRPr lang="en-US"/>
          </a:p>
        </p:txBody>
      </p:sp>
    </p:spTree>
    <p:extLst>
      <p:ext uri="{BB962C8B-B14F-4D97-AF65-F5344CB8AC3E}">
        <p14:creationId xmlns:p14="http://schemas.microsoft.com/office/powerpoint/2010/main" val="13765765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1F9CCF-B563-4907-9568-EFEA5C456742}" type="slidenum">
              <a:rPr lang="en-US" smtClean="0"/>
              <a:t>10</a:t>
            </a:fld>
            <a:endParaRPr lang="en-US"/>
          </a:p>
        </p:txBody>
      </p:sp>
    </p:spTree>
    <p:extLst>
      <p:ext uri="{BB962C8B-B14F-4D97-AF65-F5344CB8AC3E}">
        <p14:creationId xmlns:p14="http://schemas.microsoft.com/office/powerpoint/2010/main" val="16239479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1F9CCF-B563-4907-9568-EFEA5C456742}" type="slidenum">
              <a:rPr lang="en-US" smtClean="0"/>
              <a:t>11</a:t>
            </a:fld>
            <a:endParaRPr lang="en-US"/>
          </a:p>
        </p:txBody>
      </p:sp>
    </p:spTree>
    <p:extLst>
      <p:ext uri="{BB962C8B-B14F-4D97-AF65-F5344CB8AC3E}">
        <p14:creationId xmlns:p14="http://schemas.microsoft.com/office/powerpoint/2010/main" val="16755844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Đặt ra câu hỏi liệu giá trị minhash nên là số ban đầu của hàng hay số theo thứ tự được cho phép (như chúng ta đã làm trong ví dụ của mình)</a:t>
            </a:r>
          </a:p>
          <a:p>
            <a:r>
              <a:rPr lang="vi-VN" dirty="0"/>
              <a:t>Trả lời: không vấn đề gì</a:t>
            </a:r>
          </a:p>
          <a:p>
            <a:r>
              <a:rPr lang="vi-VN" dirty="0"/>
              <a:t>Chúng ta chỉ cần nhất quán và đảm bảo rằng hai cột có cùng giá trị khi và chỉ khi lần đầu 1 của chúng theo thứ tự được đặt trong cùng một hàng</a:t>
            </a:r>
            <a:endParaRPr lang="en-US" dirty="0"/>
          </a:p>
        </p:txBody>
      </p:sp>
      <p:sp>
        <p:nvSpPr>
          <p:cNvPr id="4" name="Slide Number Placeholder 3"/>
          <p:cNvSpPr>
            <a:spLocks noGrp="1"/>
          </p:cNvSpPr>
          <p:nvPr>
            <p:ph type="sldNum" sz="quarter" idx="5"/>
          </p:nvPr>
        </p:nvSpPr>
        <p:spPr/>
        <p:txBody>
          <a:bodyPr/>
          <a:lstStyle/>
          <a:p>
            <a:fld id="{661F9CCF-B563-4907-9568-EFEA5C456742}" type="slidenum">
              <a:rPr lang="en-US" smtClean="0"/>
              <a:t>15</a:t>
            </a:fld>
            <a:endParaRPr lang="en-US"/>
          </a:p>
        </p:txBody>
      </p:sp>
    </p:spTree>
    <p:extLst>
      <p:ext uri="{BB962C8B-B14F-4D97-AF65-F5344CB8AC3E}">
        <p14:creationId xmlns:p14="http://schemas.microsoft.com/office/powerpoint/2010/main" val="12775393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1F9CCF-B563-4907-9568-EFEA5C456742}" type="slidenum">
              <a:rPr lang="en-US" smtClean="0"/>
              <a:t>17</a:t>
            </a:fld>
            <a:endParaRPr lang="en-US"/>
          </a:p>
        </p:txBody>
      </p:sp>
    </p:spTree>
    <p:extLst>
      <p:ext uri="{BB962C8B-B14F-4D97-AF65-F5344CB8AC3E}">
        <p14:creationId xmlns:p14="http://schemas.microsoft.com/office/powerpoint/2010/main" val="17864591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Phân</a:t>
            </a:r>
            <a:r>
              <a:rPr lang="en-US" dirty="0"/>
              <a:t> </a:t>
            </a:r>
            <a:r>
              <a:rPr lang="en-US" dirty="0" err="1"/>
              <a:t>tích</a:t>
            </a:r>
            <a:r>
              <a:rPr lang="en-US" dirty="0"/>
              <a:t> LSH</a:t>
            </a:r>
          </a:p>
        </p:txBody>
      </p:sp>
      <p:sp>
        <p:nvSpPr>
          <p:cNvPr id="4" name="Slide Number Placeholder 3"/>
          <p:cNvSpPr>
            <a:spLocks noGrp="1"/>
          </p:cNvSpPr>
          <p:nvPr>
            <p:ph type="sldNum" sz="quarter" idx="5"/>
          </p:nvPr>
        </p:nvSpPr>
        <p:spPr/>
        <p:txBody>
          <a:bodyPr/>
          <a:lstStyle/>
          <a:p>
            <a:fld id="{661F9CCF-B563-4907-9568-EFEA5C456742}" type="slidenum">
              <a:rPr lang="en-US" smtClean="0"/>
              <a:t>22</a:t>
            </a:fld>
            <a:endParaRPr lang="en-US"/>
          </a:p>
        </p:txBody>
      </p:sp>
    </p:spTree>
    <p:extLst>
      <p:ext uri="{BB962C8B-B14F-4D97-AF65-F5344CB8AC3E}">
        <p14:creationId xmlns:p14="http://schemas.microsoft.com/office/powerpoint/2010/main" val="15227396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37"/>
            <a:ext cx="7772400" cy="1470025"/>
          </a:xfrm>
        </p:spPr>
        <p:txBody>
          <a:bodyPr/>
          <a:lstStyle/>
          <a:p>
            <a:r>
              <a:rPr lang="en-US"/>
              <a:t>Click to edit Master title style</a:t>
            </a:r>
            <a:endParaRPr lang="vi-VN"/>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342883" indent="0" algn="ctr">
              <a:buNone/>
              <a:defRPr>
                <a:solidFill>
                  <a:schemeClr val="tx1">
                    <a:tint val="75000"/>
                  </a:schemeClr>
                </a:solidFill>
              </a:defRPr>
            </a:lvl2pPr>
            <a:lvl3pPr marL="685766" indent="0" algn="ctr">
              <a:buNone/>
              <a:defRPr>
                <a:solidFill>
                  <a:schemeClr val="tx1">
                    <a:tint val="75000"/>
                  </a:schemeClr>
                </a:solidFill>
              </a:defRPr>
            </a:lvl3pPr>
            <a:lvl4pPr marL="1028649" indent="0" algn="ctr">
              <a:buNone/>
              <a:defRPr>
                <a:solidFill>
                  <a:schemeClr val="tx1">
                    <a:tint val="75000"/>
                  </a:schemeClr>
                </a:solidFill>
              </a:defRPr>
            </a:lvl4pPr>
            <a:lvl5pPr marL="1371532" indent="0" algn="ctr">
              <a:buNone/>
              <a:defRPr>
                <a:solidFill>
                  <a:schemeClr val="tx1">
                    <a:tint val="75000"/>
                  </a:schemeClr>
                </a:solidFill>
              </a:defRPr>
            </a:lvl5pPr>
            <a:lvl6pPr marL="1714414" indent="0" algn="ctr">
              <a:buNone/>
              <a:defRPr>
                <a:solidFill>
                  <a:schemeClr val="tx1">
                    <a:tint val="75000"/>
                  </a:schemeClr>
                </a:solidFill>
              </a:defRPr>
            </a:lvl6pPr>
            <a:lvl7pPr marL="2057297" indent="0" algn="ctr">
              <a:buNone/>
              <a:defRPr>
                <a:solidFill>
                  <a:schemeClr val="tx1">
                    <a:tint val="75000"/>
                  </a:schemeClr>
                </a:solidFill>
              </a:defRPr>
            </a:lvl7pPr>
            <a:lvl8pPr marL="2400180" indent="0" algn="ctr">
              <a:buNone/>
              <a:defRPr>
                <a:solidFill>
                  <a:schemeClr val="tx1">
                    <a:tint val="75000"/>
                  </a:schemeClr>
                </a:solidFill>
              </a:defRPr>
            </a:lvl8pPr>
            <a:lvl9pPr marL="2743063" indent="0" algn="ctr">
              <a:buNone/>
              <a:defRPr>
                <a:solidFill>
                  <a:schemeClr val="tx1">
                    <a:tint val="75000"/>
                  </a:schemeClr>
                </a:solidFill>
              </a:defRPr>
            </a:lvl9pPr>
          </a:lstStyle>
          <a:p>
            <a:r>
              <a:rPr lang="en-US"/>
              <a:t>Click to edit Master subtitle style</a:t>
            </a:r>
            <a:endParaRPr lang="vi-VN"/>
          </a:p>
        </p:txBody>
      </p:sp>
      <p:sp>
        <p:nvSpPr>
          <p:cNvPr id="4" name="Date Placeholder 3"/>
          <p:cNvSpPr>
            <a:spLocks noGrp="1"/>
          </p:cNvSpPr>
          <p:nvPr>
            <p:ph type="dt" sz="half" idx="10"/>
          </p:nvPr>
        </p:nvSpPr>
        <p:spPr/>
        <p:txBody>
          <a:bodyPr/>
          <a:lstStyle/>
          <a:p>
            <a:fld id="{89ECC2F6-9A6A-C647-817E-A0E67A5A9331}" type="datetime1">
              <a:rPr lang="en-US" smtClean="0"/>
              <a:t>9/8/19</a:t>
            </a:fld>
            <a:endParaRPr lang="vi-VN"/>
          </a:p>
        </p:txBody>
      </p:sp>
      <p:sp>
        <p:nvSpPr>
          <p:cNvPr id="5" name="Footer Placeholder 4"/>
          <p:cNvSpPr>
            <a:spLocks noGrp="1"/>
          </p:cNvSpPr>
          <p:nvPr>
            <p:ph type="ftr" sz="quarter" idx="11"/>
          </p:nvPr>
        </p:nvSpPr>
        <p:spPr/>
        <p:txBody>
          <a:bodyPr/>
          <a:lstStyle/>
          <a:p>
            <a:endParaRPr lang="vi-VN"/>
          </a:p>
        </p:txBody>
      </p:sp>
      <p:sp>
        <p:nvSpPr>
          <p:cNvPr id="6" name="Slide Number Placeholder 5"/>
          <p:cNvSpPr>
            <a:spLocks noGrp="1"/>
          </p:cNvSpPr>
          <p:nvPr>
            <p:ph type="sldNum" sz="quarter" idx="12"/>
          </p:nvPr>
        </p:nvSpPr>
        <p:spPr/>
        <p:txBody>
          <a:bodyPr/>
          <a:lstStyle/>
          <a:p>
            <a:fld id="{20B7F220-0825-4B9B-9156-FF79F33775FE}" type="slidenum">
              <a:rPr lang="vi-VN" smtClean="0"/>
              <a:t>‹#›</a:t>
            </a:fld>
            <a:endParaRPr lang="vi-VN"/>
          </a:p>
        </p:txBody>
      </p:sp>
    </p:spTree>
    <p:extLst>
      <p:ext uri="{BB962C8B-B14F-4D97-AF65-F5344CB8AC3E}">
        <p14:creationId xmlns:p14="http://schemas.microsoft.com/office/powerpoint/2010/main" val="23107676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vi-VN"/>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Date Placeholder 3"/>
          <p:cNvSpPr>
            <a:spLocks noGrp="1"/>
          </p:cNvSpPr>
          <p:nvPr>
            <p:ph type="dt" sz="half" idx="10"/>
          </p:nvPr>
        </p:nvSpPr>
        <p:spPr/>
        <p:txBody>
          <a:bodyPr/>
          <a:lstStyle/>
          <a:p>
            <a:fld id="{93F1ACBB-CC7D-3B46-A105-C1A3E563C89D}" type="datetime1">
              <a:rPr lang="en-US" smtClean="0"/>
              <a:t>9/8/19</a:t>
            </a:fld>
            <a:endParaRPr lang="vi-VN"/>
          </a:p>
        </p:txBody>
      </p:sp>
      <p:sp>
        <p:nvSpPr>
          <p:cNvPr id="5" name="Footer Placeholder 4"/>
          <p:cNvSpPr>
            <a:spLocks noGrp="1"/>
          </p:cNvSpPr>
          <p:nvPr>
            <p:ph type="ftr" sz="quarter" idx="11"/>
          </p:nvPr>
        </p:nvSpPr>
        <p:spPr/>
        <p:txBody>
          <a:bodyPr/>
          <a:lstStyle/>
          <a:p>
            <a:endParaRPr lang="vi-VN"/>
          </a:p>
        </p:txBody>
      </p:sp>
      <p:sp>
        <p:nvSpPr>
          <p:cNvPr id="6" name="Slide Number Placeholder 5"/>
          <p:cNvSpPr>
            <a:spLocks noGrp="1"/>
          </p:cNvSpPr>
          <p:nvPr>
            <p:ph type="sldNum" sz="quarter" idx="12"/>
          </p:nvPr>
        </p:nvSpPr>
        <p:spPr/>
        <p:txBody>
          <a:bodyPr/>
          <a:lstStyle/>
          <a:p>
            <a:fld id="{20B7F220-0825-4B9B-9156-FF79F33775FE}" type="slidenum">
              <a:rPr lang="vi-VN" smtClean="0"/>
              <a:t>‹#›</a:t>
            </a:fld>
            <a:endParaRPr lang="vi-VN"/>
          </a:p>
        </p:txBody>
      </p:sp>
    </p:spTree>
    <p:extLst>
      <p:ext uri="{BB962C8B-B14F-4D97-AF65-F5344CB8AC3E}">
        <p14:creationId xmlns:p14="http://schemas.microsoft.com/office/powerpoint/2010/main" val="22630162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50"/>
            <a:ext cx="2057400" cy="5851525"/>
          </a:xfrm>
        </p:spPr>
        <p:txBody>
          <a:bodyPr vert="eaVert"/>
          <a:lstStyle/>
          <a:p>
            <a:r>
              <a:rPr lang="en-US"/>
              <a:t>Click to edit Master title style</a:t>
            </a:r>
            <a:endParaRPr lang="vi-VN"/>
          </a:p>
        </p:txBody>
      </p:sp>
      <p:sp>
        <p:nvSpPr>
          <p:cNvPr id="3" name="Vertical Text Placeholder 2"/>
          <p:cNvSpPr>
            <a:spLocks noGrp="1"/>
          </p:cNvSpPr>
          <p:nvPr>
            <p:ph type="body" orient="vert" idx="1"/>
          </p:nvPr>
        </p:nvSpPr>
        <p:spPr>
          <a:xfrm>
            <a:off x="457200" y="274650"/>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Date Placeholder 3"/>
          <p:cNvSpPr>
            <a:spLocks noGrp="1"/>
          </p:cNvSpPr>
          <p:nvPr>
            <p:ph type="dt" sz="half" idx="10"/>
          </p:nvPr>
        </p:nvSpPr>
        <p:spPr/>
        <p:txBody>
          <a:bodyPr/>
          <a:lstStyle/>
          <a:p>
            <a:fld id="{80BD25FF-A3E8-244C-B9EA-6BD11C66852C}" type="datetime1">
              <a:rPr lang="en-US" smtClean="0"/>
              <a:t>9/8/19</a:t>
            </a:fld>
            <a:endParaRPr lang="vi-VN"/>
          </a:p>
        </p:txBody>
      </p:sp>
      <p:sp>
        <p:nvSpPr>
          <p:cNvPr id="5" name="Footer Placeholder 4"/>
          <p:cNvSpPr>
            <a:spLocks noGrp="1"/>
          </p:cNvSpPr>
          <p:nvPr>
            <p:ph type="ftr" sz="quarter" idx="11"/>
          </p:nvPr>
        </p:nvSpPr>
        <p:spPr/>
        <p:txBody>
          <a:bodyPr/>
          <a:lstStyle/>
          <a:p>
            <a:endParaRPr lang="vi-VN"/>
          </a:p>
        </p:txBody>
      </p:sp>
      <p:sp>
        <p:nvSpPr>
          <p:cNvPr id="6" name="Slide Number Placeholder 5"/>
          <p:cNvSpPr>
            <a:spLocks noGrp="1"/>
          </p:cNvSpPr>
          <p:nvPr>
            <p:ph type="sldNum" sz="quarter" idx="12"/>
          </p:nvPr>
        </p:nvSpPr>
        <p:spPr/>
        <p:txBody>
          <a:bodyPr/>
          <a:lstStyle/>
          <a:p>
            <a:fld id="{20B7F220-0825-4B9B-9156-FF79F33775FE}" type="slidenum">
              <a:rPr lang="vi-VN" smtClean="0"/>
              <a:t>‹#›</a:t>
            </a:fld>
            <a:endParaRPr lang="vi-VN"/>
          </a:p>
        </p:txBody>
      </p:sp>
    </p:spTree>
    <p:extLst>
      <p:ext uri="{BB962C8B-B14F-4D97-AF65-F5344CB8AC3E}">
        <p14:creationId xmlns:p14="http://schemas.microsoft.com/office/powerpoint/2010/main" val="143948338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87362"/>
          </a:xfrm>
        </p:spPr>
        <p:txBody>
          <a:bodyPr/>
          <a:lstStyle/>
          <a:p>
            <a:r>
              <a:rPr lang="en-US"/>
              <a:t>Click to edit Master title style</a:t>
            </a:r>
          </a:p>
        </p:txBody>
      </p:sp>
      <p:sp>
        <p:nvSpPr>
          <p:cNvPr id="3" name="Text Placeholder 2"/>
          <p:cNvSpPr>
            <a:spLocks noGrp="1"/>
          </p:cNvSpPr>
          <p:nvPr>
            <p:ph type="body" sz="half" idx="1"/>
          </p:nvPr>
        </p:nvSpPr>
        <p:spPr>
          <a:xfrm>
            <a:off x="457200" y="1600206"/>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6"/>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6"/>
          <p:cNvSpPr>
            <a:spLocks noGrp="1" noChangeArrowheads="1"/>
          </p:cNvSpPr>
          <p:nvPr>
            <p:ph type="sldNum" sz="quarter" idx="10"/>
          </p:nvPr>
        </p:nvSpPr>
        <p:spPr>
          <a:ln/>
        </p:spPr>
        <p:txBody>
          <a:bodyPr/>
          <a:lstStyle>
            <a:lvl1pPr>
              <a:defRPr/>
            </a:lvl1pPr>
          </a:lstStyle>
          <a:p>
            <a:fld id="{20B7F220-0825-4B9B-9156-FF79F33775FE}" type="slidenum">
              <a:rPr lang="vi-VN" smtClean="0"/>
              <a:t>‹#›</a:t>
            </a:fld>
            <a:endParaRPr lang="vi-VN"/>
          </a:p>
        </p:txBody>
      </p:sp>
    </p:spTree>
    <p:extLst>
      <p:ext uri="{BB962C8B-B14F-4D97-AF65-F5344CB8AC3E}">
        <p14:creationId xmlns:p14="http://schemas.microsoft.com/office/powerpoint/2010/main" val="32903584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Times New Roman" panose="02020603050405020304" pitchFamily="18" charset="0"/>
                <a:cs typeface="Times New Roman" panose="02020603050405020304" pitchFamily="18" charset="0"/>
              </a:defRPr>
            </a:lvl1pPr>
          </a:lstStyle>
          <a:p>
            <a:r>
              <a:rPr lang="en-US"/>
              <a:t>Click to edit Master title style</a:t>
            </a:r>
            <a:endParaRPr lang="vi-VN"/>
          </a:p>
        </p:txBody>
      </p:sp>
      <p:sp>
        <p:nvSpPr>
          <p:cNvPr id="3" name="Content Placeholder 2"/>
          <p:cNvSpPr>
            <a:spLocks noGrp="1"/>
          </p:cNvSpPr>
          <p:nvPr>
            <p:ph idx="1"/>
          </p:nvPr>
        </p:nvSpPr>
        <p:spPr/>
        <p:txBody>
          <a:bodyPr/>
          <a:lstStyle>
            <a:lvl1pPr>
              <a:defRPr sz="2100">
                <a:latin typeface="Times New Roman" panose="02020603050405020304" pitchFamily="18" charset="0"/>
                <a:cs typeface="Times New Roman" panose="02020603050405020304" pitchFamily="18" charset="0"/>
              </a:defRPr>
            </a:lvl1pPr>
            <a:lvl2pPr>
              <a:defRPr sz="1951">
                <a:latin typeface="Times New Roman" panose="02020603050405020304" pitchFamily="18" charset="0"/>
                <a:cs typeface="Times New Roman" panose="02020603050405020304" pitchFamily="18" charset="0"/>
              </a:defRPr>
            </a:lvl2pPr>
            <a:lvl3pPr>
              <a:defRPr>
                <a:latin typeface="Times New Roman" panose="02020603050405020304" pitchFamily="18" charset="0"/>
                <a:cs typeface="Times New Roman" panose="02020603050405020304" pitchFamily="18" charset="0"/>
              </a:defRPr>
            </a:lvl3pPr>
            <a:lvl4pPr>
              <a:defRPr>
                <a:latin typeface="Times New Roman" panose="02020603050405020304" pitchFamily="18" charset="0"/>
                <a:cs typeface="Times New Roman" panose="02020603050405020304" pitchFamily="18" charset="0"/>
              </a:defRPr>
            </a:lvl4pPr>
            <a:lvl5pPr>
              <a:defRPr>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vi-VN" dirty="0"/>
          </a:p>
        </p:txBody>
      </p:sp>
      <p:sp>
        <p:nvSpPr>
          <p:cNvPr id="4" name="Date Placeholder 3"/>
          <p:cNvSpPr>
            <a:spLocks noGrp="1"/>
          </p:cNvSpPr>
          <p:nvPr>
            <p:ph type="dt" sz="half" idx="10"/>
          </p:nvPr>
        </p:nvSpPr>
        <p:spPr/>
        <p:txBody>
          <a:bodyPr/>
          <a:lstStyle/>
          <a:p>
            <a:fld id="{675AD61D-7043-7943-8CA0-450287EEF077}" type="datetime1">
              <a:rPr lang="en-US" smtClean="0"/>
              <a:t>9/8/19</a:t>
            </a:fld>
            <a:endParaRPr lang="vi-VN"/>
          </a:p>
        </p:txBody>
      </p:sp>
      <p:sp>
        <p:nvSpPr>
          <p:cNvPr id="5" name="Footer Placeholder 4"/>
          <p:cNvSpPr>
            <a:spLocks noGrp="1"/>
          </p:cNvSpPr>
          <p:nvPr>
            <p:ph type="ftr" sz="quarter" idx="11"/>
          </p:nvPr>
        </p:nvSpPr>
        <p:spPr/>
        <p:txBody>
          <a:bodyPr/>
          <a:lstStyle/>
          <a:p>
            <a:endParaRPr lang="vi-VN"/>
          </a:p>
        </p:txBody>
      </p:sp>
      <p:sp>
        <p:nvSpPr>
          <p:cNvPr id="6" name="Slide Number Placeholder 5"/>
          <p:cNvSpPr>
            <a:spLocks noGrp="1"/>
          </p:cNvSpPr>
          <p:nvPr>
            <p:ph type="sldNum" sz="quarter" idx="12"/>
          </p:nvPr>
        </p:nvSpPr>
        <p:spPr/>
        <p:txBody>
          <a:bodyPr/>
          <a:lstStyle/>
          <a:p>
            <a:fld id="{20B7F220-0825-4B9B-9156-FF79F33775FE}" type="slidenum">
              <a:rPr lang="vi-VN" smtClean="0"/>
              <a:t>‹#›</a:t>
            </a:fld>
            <a:endParaRPr lang="vi-VN"/>
          </a:p>
        </p:txBody>
      </p:sp>
    </p:spTree>
    <p:extLst>
      <p:ext uri="{BB962C8B-B14F-4D97-AF65-F5344CB8AC3E}">
        <p14:creationId xmlns:p14="http://schemas.microsoft.com/office/powerpoint/2010/main" val="41446840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12"/>
            <a:ext cx="7772400" cy="1362075"/>
          </a:xfrm>
        </p:spPr>
        <p:txBody>
          <a:bodyPr anchor="t"/>
          <a:lstStyle>
            <a:lvl1pPr algn="l">
              <a:defRPr sz="3000" b="1" cap="all"/>
            </a:lvl1pPr>
          </a:lstStyle>
          <a:p>
            <a:r>
              <a:rPr lang="en-US"/>
              <a:t>Click to edit Master title style</a:t>
            </a:r>
            <a:endParaRPr lang="vi-VN"/>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1500">
                <a:solidFill>
                  <a:schemeClr val="tx1">
                    <a:tint val="75000"/>
                  </a:schemeClr>
                </a:solidFill>
              </a:defRPr>
            </a:lvl1pPr>
            <a:lvl2pPr marL="342883" indent="0">
              <a:buNone/>
              <a:defRPr sz="1351">
                <a:solidFill>
                  <a:schemeClr val="tx1">
                    <a:tint val="75000"/>
                  </a:schemeClr>
                </a:solidFill>
              </a:defRPr>
            </a:lvl2pPr>
            <a:lvl3pPr marL="685766" indent="0">
              <a:buNone/>
              <a:defRPr sz="1200">
                <a:solidFill>
                  <a:schemeClr val="tx1">
                    <a:tint val="75000"/>
                  </a:schemeClr>
                </a:solidFill>
              </a:defRPr>
            </a:lvl3pPr>
            <a:lvl4pPr marL="1028649" indent="0">
              <a:buNone/>
              <a:defRPr sz="1051">
                <a:solidFill>
                  <a:schemeClr val="tx1">
                    <a:tint val="75000"/>
                  </a:schemeClr>
                </a:solidFill>
              </a:defRPr>
            </a:lvl4pPr>
            <a:lvl5pPr marL="1371532" indent="0">
              <a:buNone/>
              <a:defRPr sz="1051">
                <a:solidFill>
                  <a:schemeClr val="tx1">
                    <a:tint val="75000"/>
                  </a:schemeClr>
                </a:solidFill>
              </a:defRPr>
            </a:lvl5pPr>
            <a:lvl6pPr marL="1714414" indent="0">
              <a:buNone/>
              <a:defRPr sz="1051">
                <a:solidFill>
                  <a:schemeClr val="tx1">
                    <a:tint val="75000"/>
                  </a:schemeClr>
                </a:solidFill>
              </a:defRPr>
            </a:lvl6pPr>
            <a:lvl7pPr marL="2057297" indent="0">
              <a:buNone/>
              <a:defRPr sz="1051">
                <a:solidFill>
                  <a:schemeClr val="tx1">
                    <a:tint val="75000"/>
                  </a:schemeClr>
                </a:solidFill>
              </a:defRPr>
            </a:lvl7pPr>
            <a:lvl8pPr marL="2400180" indent="0">
              <a:buNone/>
              <a:defRPr sz="1051">
                <a:solidFill>
                  <a:schemeClr val="tx1">
                    <a:tint val="75000"/>
                  </a:schemeClr>
                </a:solidFill>
              </a:defRPr>
            </a:lvl8pPr>
            <a:lvl9pPr marL="2743063" indent="0">
              <a:buNone/>
              <a:defRPr sz="1051">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3ECEFF1-5D46-C841-A0CA-BF19220F37DD}" type="datetime1">
              <a:rPr lang="en-US" smtClean="0"/>
              <a:t>9/8/19</a:t>
            </a:fld>
            <a:endParaRPr lang="vi-VN"/>
          </a:p>
        </p:txBody>
      </p:sp>
      <p:sp>
        <p:nvSpPr>
          <p:cNvPr id="5" name="Footer Placeholder 4"/>
          <p:cNvSpPr>
            <a:spLocks noGrp="1"/>
          </p:cNvSpPr>
          <p:nvPr>
            <p:ph type="ftr" sz="quarter" idx="11"/>
          </p:nvPr>
        </p:nvSpPr>
        <p:spPr/>
        <p:txBody>
          <a:bodyPr/>
          <a:lstStyle/>
          <a:p>
            <a:endParaRPr lang="vi-VN"/>
          </a:p>
        </p:txBody>
      </p:sp>
      <p:sp>
        <p:nvSpPr>
          <p:cNvPr id="6" name="Slide Number Placeholder 5"/>
          <p:cNvSpPr>
            <a:spLocks noGrp="1"/>
          </p:cNvSpPr>
          <p:nvPr>
            <p:ph type="sldNum" sz="quarter" idx="12"/>
          </p:nvPr>
        </p:nvSpPr>
        <p:spPr/>
        <p:txBody>
          <a:bodyPr/>
          <a:lstStyle/>
          <a:p>
            <a:fld id="{20B7F220-0825-4B9B-9156-FF79F33775FE}" type="slidenum">
              <a:rPr lang="vi-VN" smtClean="0"/>
              <a:t>‹#›</a:t>
            </a:fld>
            <a:endParaRPr lang="vi-VN"/>
          </a:p>
        </p:txBody>
      </p:sp>
    </p:spTree>
    <p:extLst>
      <p:ext uri="{BB962C8B-B14F-4D97-AF65-F5344CB8AC3E}">
        <p14:creationId xmlns:p14="http://schemas.microsoft.com/office/powerpoint/2010/main" val="7840611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vi-VN"/>
          </a:p>
        </p:txBody>
      </p:sp>
      <p:sp>
        <p:nvSpPr>
          <p:cNvPr id="3" name="Content Placeholder 2"/>
          <p:cNvSpPr>
            <a:spLocks noGrp="1"/>
          </p:cNvSpPr>
          <p:nvPr>
            <p:ph sz="half" idx="1"/>
          </p:nvPr>
        </p:nvSpPr>
        <p:spPr>
          <a:xfrm>
            <a:off x="457200" y="1600206"/>
            <a:ext cx="4038600" cy="4525963"/>
          </a:xfrm>
        </p:spPr>
        <p:txBody>
          <a:bodyPr/>
          <a:lstStyle>
            <a:lvl1pPr>
              <a:defRPr sz="2100"/>
            </a:lvl1pPr>
            <a:lvl2pPr>
              <a:defRPr sz="1800"/>
            </a:lvl2pPr>
            <a:lvl3pPr>
              <a:defRPr sz="1500"/>
            </a:lvl3pPr>
            <a:lvl4pPr>
              <a:defRPr sz="1351"/>
            </a:lvl4pPr>
            <a:lvl5pPr>
              <a:defRPr sz="1351"/>
            </a:lvl5pPr>
            <a:lvl6pPr>
              <a:defRPr sz="1351"/>
            </a:lvl6pPr>
            <a:lvl7pPr>
              <a:defRPr sz="1351"/>
            </a:lvl7pPr>
            <a:lvl8pPr>
              <a:defRPr sz="1351"/>
            </a:lvl8pPr>
            <a:lvl9pPr>
              <a:defRPr sz="1351"/>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Content Placeholder 3"/>
          <p:cNvSpPr>
            <a:spLocks noGrp="1"/>
          </p:cNvSpPr>
          <p:nvPr>
            <p:ph sz="half" idx="2"/>
          </p:nvPr>
        </p:nvSpPr>
        <p:spPr>
          <a:xfrm>
            <a:off x="4648200" y="1600206"/>
            <a:ext cx="4038600" cy="4525963"/>
          </a:xfrm>
        </p:spPr>
        <p:txBody>
          <a:bodyPr/>
          <a:lstStyle>
            <a:lvl1pPr>
              <a:defRPr sz="2100"/>
            </a:lvl1pPr>
            <a:lvl2pPr>
              <a:defRPr sz="1800"/>
            </a:lvl2pPr>
            <a:lvl3pPr>
              <a:defRPr sz="1500"/>
            </a:lvl3pPr>
            <a:lvl4pPr>
              <a:defRPr sz="1351"/>
            </a:lvl4pPr>
            <a:lvl5pPr>
              <a:defRPr sz="1351"/>
            </a:lvl5pPr>
            <a:lvl6pPr>
              <a:defRPr sz="1351"/>
            </a:lvl6pPr>
            <a:lvl7pPr>
              <a:defRPr sz="1351"/>
            </a:lvl7pPr>
            <a:lvl8pPr>
              <a:defRPr sz="1351"/>
            </a:lvl8pPr>
            <a:lvl9pPr>
              <a:defRPr sz="1351"/>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5" name="Date Placeholder 4"/>
          <p:cNvSpPr>
            <a:spLocks noGrp="1"/>
          </p:cNvSpPr>
          <p:nvPr>
            <p:ph type="dt" sz="half" idx="10"/>
          </p:nvPr>
        </p:nvSpPr>
        <p:spPr/>
        <p:txBody>
          <a:bodyPr/>
          <a:lstStyle/>
          <a:p>
            <a:fld id="{1ED152C5-1B8B-BB44-AEA4-3D09F972BFED}" type="datetime1">
              <a:rPr lang="en-US" smtClean="0"/>
              <a:t>9/8/19</a:t>
            </a:fld>
            <a:endParaRPr lang="vi-VN"/>
          </a:p>
        </p:txBody>
      </p:sp>
      <p:sp>
        <p:nvSpPr>
          <p:cNvPr id="6" name="Footer Placeholder 5"/>
          <p:cNvSpPr>
            <a:spLocks noGrp="1"/>
          </p:cNvSpPr>
          <p:nvPr>
            <p:ph type="ftr" sz="quarter" idx="11"/>
          </p:nvPr>
        </p:nvSpPr>
        <p:spPr/>
        <p:txBody>
          <a:bodyPr/>
          <a:lstStyle/>
          <a:p>
            <a:endParaRPr lang="vi-VN"/>
          </a:p>
        </p:txBody>
      </p:sp>
      <p:sp>
        <p:nvSpPr>
          <p:cNvPr id="7" name="Slide Number Placeholder 6"/>
          <p:cNvSpPr>
            <a:spLocks noGrp="1"/>
          </p:cNvSpPr>
          <p:nvPr>
            <p:ph type="sldNum" sz="quarter" idx="12"/>
          </p:nvPr>
        </p:nvSpPr>
        <p:spPr/>
        <p:txBody>
          <a:bodyPr/>
          <a:lstStyle/>
          <a:p>
            <a:fld id="{20B7F220-0825-4B9B-9156-FF79F33775FE}" type="slidenum">
              <a:rPr lang="vi-VN" smtClean="0"/>
              <a:t>‹#›</a:t>
            </a:fld>
            <a:endParaRPr lang="vi-VN"/>
          </a:p>
        </p:txBody>
      </p:sp>
    </p:spTree>
    <p:extLst>
      <p:ext uri="{BB962C8B-B14F-4D97-AF65-F5344CB8AC3E}">
        <p14:creationId xmlns:p14="http://schemas.microsoft.com/office/powerpoint/2010/main" val="25120161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vi-VN"/>
          </a:p>
        </p:txBody>
      </p:sp>
      <p:sp>
        <p:nvSpPr>
          <p:cNvPr id="3" name="Text Placeholder 2"/>
          <p:cNvSpPr>
            <a:spLocks noGrp="1"/>
          </p:cNvSpPr>
          <p:nvPr>
            <p:ph type="body" idx="1"/>
          </p:nvPr>
        </p:nvSpPr>
        <p:spPr>
          <a:xfrm>
            <a:off x="457200" y="1535113"/>
            <a:ext cx="4040188" cy="639762"/>
          </a:xfrm>
        </p:spPr>
        <p:txBody>
          <a:bodyPr anchor="b"/>
          <a:lstStyle>
            <a:lvl1pPr marL="0" indent="0">
              <a:buNone/>
              <a:defRPr sz="1800" b="1"/>
            </a:lvl1pPr>
            <a:lvl2pPr marL="342883" indent="0">
              <a:buNone/>
              <a:defRPr sz="1500" b="1"/>
            </a:lvl2pPr>
            <a:lvl3pPr marL="685766" indent="0">
              <a:buNone/>
              <a:defRPr sz="1351" b="1"/>
            </a:lvl3pPr>
            <a:lvl4pPr marL="1028649" indent="0">
              <a:buNone/>
              <a:defRPr sz="1200" b="1"/>
            </a:lvl4pPr>
            <a:lvl5pPr marL="1371532" indent="0">
              <a:buNone/>
              <a:defRPr sz="1200" b="1"/>
            </a:lvl5pPr>
            <a:lvl6pPr marL="1714414" indent="0">
              <a:buNone/>
              <a:defRPr sz="1200" b="1"/>
            </a:lvl6pPr>
            <a:lvl7pPr marL="2057297" indent="0">
              <a:buNone/>
              <a:defRPr sz="1200" b="1"/>
            </a:lvl7pPr>
            <a:lvl8pPr marL="2400180" indent="0">
              <a:buNone/>
              <a:defRPr sz="1200" b="1"/>
            </a:lvl8pPr>
            <a:lvl9pPr marL="2743063"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1800"/>
            </a:lvl1pPr>
            <a:lvl2pPr>
              <a:defRPr sz="1500"/>
            </a:lvl2pPr>
            <a:lvl3pPr>
              <a:defRPr sz="1351"/>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5" name="Text Placeholder 4"/>
          <p:cNvSpPr>
            <a:spLocks noGrp="1"/>
          </p:cNvSpPr>
          <p:nvPr>
            <p:ph type="body" sz="quarter" idx="3"/>
          </p:nvPr>
        </p:nvSpPr>
        <p:spPr>
          <a:xfrm>
            <a:off x="4645031" y="1535113"/>
            <a:ext cx="4041775" cy="639762"/>
          </a:xfrm>
        </p:spPr>
        <p:txBody>
          <a:bodyPr anchor="b"/>
          <a:lstStyle>
            <a:lvl1pPr marL="0" indent="0">
              <a:buNone/>
              <a:defRPr sz="1800" b="1"/>
            </a:lvl1pPr>
            <a:lvl2pPr marL="342883" indent="0">
              <a:buNone/>
              <a:defRPr sz="1500" b="1"/>
            </a:lvl2pPr>
            <a:lvl3pPr marL="685766" indent="0">
              <a:buNone/>
              <a:defRPr sz="1351" b="1"/>
            </a:lvl3pPr>
            <a:lvl4pPr marL="1028649" indent="0">
              <a:buNone/>
              <a:defRPr sz="1200" b="1"/>
            </a:lvl4pPr>
            <a:lvl5pPr marL="1371532" indent="0">
              <a:buNone/>
              <a:defRPr sz="1200" b="1"/>
            </a:lvl5pPr>
            <a:lvl6pPr marL="1714414" indent="0">
              <a:buNone/>
              <a:defRPr sz="1200" b="1"/>
            </a:lvl6pPr>
            <a:lvl7pPr marL="2057297" indent="0">
              <a:buNone/>
              <a:defRPr sz="1200" b="1"/>
            </a:lvl7pPr>
            <a:lvl8pPr marL="2400180" indent="0">
              <a:buNone/>
              <a:defRPr sz="1200" b="1"/>
            </a:lvl8pPr>
            <a:lvl9pPr marL="2743063"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31" y="2174875"/>
            <a:ext cx="4041775" cy="3951288"/>
          </a:xfrm>
        </p:spPr>
        <p:txBody>
          <a:bodyPr/>
          <a:lstStyle>
            <a:lvl1pPr>
              <a:defRPr sz="1800"/>
            </a:lvl1pPr>
            <a:lvl2pPr>
              <a:defRPr sz="1500"/>
            </a:lvl2pPr>
            <a:lvl3pPr>
              <a:defRPr sz="1351"/>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7" name="Date Placeholder 6"/>
          <p:cNvSpPr>
            <a:spLocks noGrp="1"/>
          </p:cNvSpPr>
          <p:nvPr>
            <p:ph type="dt" sz="half" idx="10"/>
          </p:nvPr>
        </p:nvSpPr>
        <p:spPr/>
        <p:txBody>
          <a:bodyPr/>
          <a:lstStyle/>
          <a:p>
            <a:fld id="{3289D4BF-54F2-B349-9619-49711F8B6FB2}" type="datetime1">
              <a:rPr lang="en-US" smtClean="0"/>
              <a:t>9/8/19</a:t>
            </a:fld>
            <a:endParaRPr lang="vi-VN"/>
          </a:p>
        </p:txBody>
      </p:sp>
      <p:sp>
        <p:nvSpPr>
          <p:cNvPr id="8" name="Footer Placeholder 7"/>
          <p:cNvSpPr>
            <a:spLocks noGrp="1"/>
          </p:cNvSpPr>
          <p:nvPr>
            <p:ph type="ftr" sz="quarter" idx="11"/>
          </p:nvPr>
        </p:nvSpPr>
        <p:spPr/>
        <p:txBody>
          <a:bodyPr/>
          <a:lstStyle/>
          <a:p>
            <a:endParaRPr lang="vi-VN"/>
          </a:p>
        </p:txBody>
      </p:sp>
      <p:sp>
        <p:nvSpPr>
          <p:cNvPr id="9" name="Slide Number Placeholder 8"/>
          <p:cNvSpPr>
            <a:spLocks noGrp="1"/>
          </p:cNvSpPr>
          <p:nvPr>
            <p:ph type="sldNum" sz="quarter" idx="12"/>
          </p:nvPr>
        </p:nvSpPr>
        <p:spPr/>
        <p:txBody>
          <a:bodyPr/>
          <a:lstStyle/>
          <a:p>
            <a:fld id="{20B7F220-0825-4B9B-9156-FF79F33775FE}" type="slidenum">
              <a:rPr lang="vi-VN" smtClean="0"/>
              <a:t>‹#›</a:t>
            </a:fld>
            <a:endParaRPr lang="vi-VN"/>
          </a:p>
        </p:txBody>
      </p:sp>
    </p:spTree>
    <p:extLst>
      <p:ext uri="{BB962C8B-B14F-4D97-AF65-F5344CB8AC3E}">
        <p14:creationId xmlns:p14="http://schemas.microsoft.com/office/powerpoint/2010/main" val="25686455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Times New Roman" panose="02020603050405020304" pitchFamily="18" charset="0"/>
                <a:cs typeface="Times New Roman" panose="02020603050405020304" pitchFamily="18" charset="0"/>
              </a:defRPr>
            </a:lvl1pPr>
          </a:lstStyle>
          <a:p>
            <a:r>
              <a:rPr lang="en-US"/>
              <a:t>Click to edit Master title style</a:t>
            </a:r>
            <a:endParaRPr lang="vi-VN"/>
          </a:p>
        </p:txBody>
      </p:sp>
      <p:sp>
        <p:nvSpPr>
          <p:cNvPr id="3" name="Date Placeholder 2"/>
          <p:cNvSpPr>
            <a:spLocks noGrp="1"/>
          </p:cNvSpPr>
          <p:nvPr>
            <p:ph type="dt" sz="half" idx="10"/>
          </p:nvPr>
        </p:nvSpPr>
        <p:spPr/>
        <p:txBody>
          <a:bodyPr/>
          <a:lstStyle/>
          <a:p>
            <a:fld id="{87F2009F-9C71-EB42-B62B-F344532AE3FD}" type="datetime1">
              <a:rPr lang="en-US" smtClean="0"/>
              <a:t>9/8/19</a:t>
            </a:fld>
            <a:endParaRPr lang="vi-VN"/>
          </a:p>
        </p:txBody>
      </p:sp>
      <p:sp>
        <p:nvSpPr>
          <p:cNvPr id="4" name="Footer Placeholder 3"/>
          <p:cNvSpPr>
            <a:spLocks noGrp="1"/>
          </p:cNvSpPr>
          <p:nvPr>
            <p:ph type="ftr" sz="quarter" idx="11"/>
          </p:nvPr>
        </p:nvSpPr>
        <p:spPr/>
        <p:txBody>
          <a:bodyPr/>
          <a:lstStyle/>
          <a:p>
            <a:endParaRPr lang="vi-VN"/>
          </a:p>
        </p:txBody>
      </p:sp>
      <p:sp>
        <p:nvSpPr>
          <p:cNvPr id="5" name="Slide Number Placeholder 4"/>
          <p:cNvSpPr>
            <a:spLocks noGrp="1"/>
          </p:cNvSpPr>
          <p:nvPr>
            <p:ph type="sldNum" sz="quarter" idx="12"/>
          </p:nvPr>
        </p:nvSpPr>
        <p:spPr/>
        <p:txBody>
          <a:bodyPr/>
          <a:lstStyle/>
          <a:p>
            <a:fld id="{20B7F220-0825-4B9B-9156-FF79F33775FE}" type="slidenum">
              <a:rPr lang="vi-VN" smtClean="0"/>
              <a:t>‹#›</a:t>
            </a:fld>
            <a:endParaRPr lang="vi-VN"/>
          </a:p>
        </p:txBody>
      </p:sp>
    </p:spTree>
    <p:extLst>
      <p:ext uri="{BB962C8B-B14F-4D97-AF65-F5344CB8AC3E}">
        <p14:creationId xmlns:p14="http://schemas.microsoft.com/office/powerpoint/2010/main" val="42811456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832BC66-2207-2741-8847-28CEEA0885B9}" type="datetime1">
              <a:rPr lang="en-US" smtClean="0"/>
              <a:t>9/8/19</a:t>
            </a:fld>
            <a:endParaRPr lang="vi-VN"/>
          </a:p>
        </p:txBody>
      </p:sp>
      <p:sp>
        <p:nvSpPr>
          <p:cNvPr id="3" name="Footer Placeholder 2"/>
          <p:cNvSpPr>
            <a:spLocks noGrp="1"/>
          </p:cNvSpPr>
          <p:nvPr>
            <p:ph type="ftr" sz="quarter" idx="11"/>
          </p:nvPr>
        </p:nvSpPr>
        <p:spPr/>
        <p:txBody>
          <a:bodyPr/>
          <a:lstStyle/>
          <a:p>
            <a:endParaRPr lang="vi-VN"/>
          </a:p>
        </p:txBody>
      </p:sp>
      <p:sp>
        <p:nvSpPr>
          <p:cNvPr id="4" name="Slide Number Placeholder 3"/>
          <p:cNvSpPr>
            <a:spLocks noGrp="1"/>
          </p:cNvSpPr>
          <p:nvPr>
            <p:ph type="sldNum" sz="quarter" idx="12"/>
          </p:nvPr>
        </p:nvSpPr>
        <p:spPr/>
        <p:txBody>
          <a:bodyPr/>
          <a:lstStyle/>
          <a:p>
            <a:fld id="{20B7F220-0825-4B9B-9156-FF79F33775FE}" type="slidenum">
              <a:rPr lang="vi-VN" smtClean="0"/>
              <a:t>‹#›</a:t>
            </a:fld>
            <a:endParaRPr lang="vi-VN"/>
          </a:p>
        </p:txBody>
      </p:sp>
    </p:spTree>
    <p:extLst>
      <p:ext uri="{BB962C8B-B14F-4D97-AF65-F5344CB8AC3E}">
        <p14:creationId xmlns:p14="http://schemas.microsoft.com/office/powerpoint/2010/main" val="21152800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50"/>
            <a:ext cx="3008313" cy="1162050"/>
          </a:xfrm>
        </p:spPr>
        <p:txBody>
          <a:bodyPr anchor="b"/>
          <a:lstStyle>
            <a:lvl1pPr algn="l">
              <a:defRPr sz="1500" b="1"/>
            </a:lvl1pPr>
          </a:lstStyle>
          <a:p>
            <a:r>
              <a:rPr lang="en-US"/>
              <a:t>Click to edit Master title style</a:t>
            </a:r>
            <a:endParaRPr lang="vi-VN"/>
          </a:p>
        </p:txBody>
      </p:sp>
      <p:sp>
        <p:nvSpPr>
          <p:cNvPr id="3" name="Content Placeholder 2"/>
          <p:cNvSpPr>
            <a:spLocks noGrp="1"/>
          </p:cNvSpPr>
          <p:nvPr>
            <p:ph idx="1"/>
          </p:nvPr>
        </p:nvSpPr>
        <p:spPr>
          <a:xfrm>
            <a:off x="3575050" y="273062"/>
            <a:ext cx="5111750" cy="5853113"/>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Text Placeholder 3"/>
          <p:cNvSpPr>
            <a:spLocks noGrp="1"/>
          </p:cNvSpPr>
          <p:nvPr>
            <p:ph type="body" sz="half" idx="2"/>
          </p:nvPr>
        </p:nvSpPr>
        <p:spPr>
          <a:xfrm>
            <a:off x="457202" y="1435103"/>
            <a:ext cx="3008313" cy="4691063"/>
          </a:xfrm>
        </p:spPr>
        <p:txBody>
          <a:bodyPr/>
          <a:lstStyle>
            <a:lvl1pPr marL="0" indent="0">
              <a:buNone/>
              <a:defRPr sz="1051"/>
            </a:lvl1pPr>
            <a:lvl2pPr marL="342883" indent="0">
              <a:buNone/>
              <a:defRPr sz="900"/>
            </a:lvl2pPr>
            <a:lvl3pPr marL="685766" indent="0">
              <a:buNone/>
              <a:defRPr sz="751"/>
            </a:lvl3pPr>
            <a:lvl4pPr marL="1028649" indent="0">
              <a:buNone/>
              <a:defRPr sz="675"/>
            </a:lvl4pPr>
            <a:lvl5pPr marL="1371532" indent="0">
              <a:buNone/>
              <a:defRPr sz="675"/>
            </a:lvl5pPr>
            <a:lvl6pPr marL="1714414" indent="0">
              <a:buNone/>
              <a:defRPr sz="675"/>
            </a:lvl6pPr>
            <a:lvl7pPr marL="2057297" indent="0">
              <a:buNone/>
              <a:defRPr sz="675"/>
            </a:lvl7pPr>
            <a:lvl8pPr marL="2400180" indent="0">
              <a:buNone/>
              <a:defRPr sz="675"/>
            </a:lvl8pPr>
            <a:lvl9pPr marL="2743063"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91C6C6FA-86D0-5C42-8666-BE66DBBCE28E}" type="datetime1">
              <a:rPr lang="en-US" smtClean="0"/>
              <a:t>9/8/19</a:t>
            </a:fld>
            <a:endParaRPr lang="vi-VN"/>
          </a:p>
        </p:txBody>
      </p:sp>
      <p:sp>
        <p:nvSpPr>
          <p:cNvPr id="6" name="Footer Placeholder 5"/>
          <p:cNvSpPr>
            <a:spLocks noGrp="1"/>
          </p:cNvSpPr>
          <p:nvPr>
            <p:ph type="ftr" sz="quarter" idx="11"/>
          </p:nvPr>
        </p:nvSpPr>
        <p:spPr/>
        <p:txBody>
          <a:bodyPr/>
          <a:lstStyle/>
          <a:p>
            <a:endParaRPr lang="vi-VN"/>
          </a:p>
        </p:txBody>
      </p:sp>
      <p:sp>
        <p:nvSpPr>
          <p:cNvPr id="7" name="Slide Number Placeholder 6"/>
          <p:cNvSpPr>
            <a:spLocks noGrp="1"/>
          </p:cNvSpPr>
          <p:nvPr>
            <p:ph type="sldNum" sz="quarter" idx="12"/>
          </p:nvPr>
        </p:nvSpPr>
        <p:spPr/>
        <p:txBody>
          <a:bodyPr/>
          <a:lstStyle/>
          <a:p>
            <a:fld id="{20B7F220-0825-4B9B-9156-FF79F33775FE}" type="slidenum">
              <a:rPr lang="vi-VN" smtClean="0"/>
              <a:t>‹#›</a:t>
            </a:fld>
            <a:endParaRPr lang="vi-VN"/>
          </a:p>
        </p:txBody>
      </p:sp>
    </p:spTree>
    <p:extLst>
      <p:ext uri="{BB962C8B-B14F-4D97-AF65-F5344CB8AC3E}">
        <p14:creationId xmlns:p14="http://schemas.microsoft.com/office/powerpoint/2010/main" val="2411286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1500" b="1"/>
            </a:lvl1pPr>
          </a:lstStyle>
          <a:p>
            <a:r>
              <a:rPr lang="en-US"/>
              <a:t>Click to edit Master title style</a:t>
            </a:r>
            <a:endParaRPr lang="vi-VN"/>
          </a:p>
        </p:txBody>
      </p:sp>
      <p:sp>
        <p:nvSpPr>
          <p:cNvPr id="3" name="Picture Placeholder 2"/>
          <p:cNvSpPr>
            <a:spLocks noGrp="1"/>
          </p:cNvSpPr>
          <p:nvPr>
            <p:ph type="pic" idx="1"/>
          </p:nvPr>
        </p:nvSpPr>
        <p:spPr>
          <a:xfrm>
            <a:off x="1792288" y="612775"/>
            <a:ext cx="5486400" cy="4114800"/>
          </a:xfrm>
        </p:spPr>
        <p:txBody>
          <a:bodyPr/>
          <a:lstStyle>
            <a:lvl1pPr marL="0" indent="0">
              <a:buNone/>
              <a:defRPr sz="2400"/>
            </a:lvl1pPr>
            <a:lvl2pPr marL="342883" indent="0">
              <a:buNone/>
              <a:defRPr sz="2100"/>
            </a:lvl2pPr>
            <a:lvl3pPr marL="685766" indent="0">
              <a:buNone/>
              <a:defRPr sz="1800"/>
            </a:lvl3pPr>
            <a:lvl4pPr marL="1028649" indent="0">
              <a:buNone/>
              <a:defRPr sz="1500"/>
            </a:lvl4pPr>
            <a:lvl5pPr marL="1371532" indent="0">
              <a:buNone/>
              <a:defRPr sz="1500"/>
            </a:lvl5pPr>
            <a:lvl6pPr marL="1714414" indent="0">
              <a:buNone/>
              <a:defRPr sz="1500"/>
            </a:lvl6pPr>
            <a:lvl7pPr marL="2057297" indent="0">
              <a:buNone/>
              <a:defRPr sz="1500"/>
            </a:lvl7pPr>
            <a:lvl8pPr marL="2400180" indent="0">
              <a:buNone/>
              <a:defRPr sz="1500"/>
            </a:lvl8pPr>
            <a:lvl9pPr marL="2743063" indent="0">
              <a:buNone/>
              <a:defRPr sz="1500"/>
            </a:lvl9pPr>
          </a:lstStyle>
          <a:p>
            <a:r>
              <a:rPr lang="en-US"/>
              <a:t>Click icon to add picture</a:t>
            </a:r>
            <a:endParaRPr lang="vi-VN"/>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051"/>
            </a:lvl1pPr>
            <a:lvl2pPr marL="342883" indent="0">
              <a:buNone/>
              <a:defRPr sz="900"/>
            </a:lvl2pPr>
            <a:lvl3pPr marL="685766" indent="0">
              <a:buNone/>
              <a:defRPr sz="751"/>
            </a:lvl3pPr>
            <a:lvl4pPr marL="1028649" indent="0">
              <a:buNone/>
              <a:defRPr sz="675"/>
            </a:lvl4pPr>
            <a:lvl5pPr marL="1371532" indent="0">
              <a:buNone/>
              <a:defRPr sz="675"/>
            </a:lvl5pPr>
            <a:lvl6pPr marL="1714414" indent="0">
              <a:buNone/>
              <a:defRPr sz="675"/>
            </a:lvl6pPr>
            <a:lvl7pPr marL="2057297" indent="0">
              <a:buNone/>
              <a:defRPr sz="675"/>
            </a:lvl7pPr>
            <a:lvl8pPr marL="2400180" indent="0">
              <a:buNone/>
              <a:defRPr sz="675"/>
            </a:lvl8pPr>
            <a:lvl9pPr marL="2743063"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7D15705E-DDFC-2349-9365-3EF32EAE82E9}" type="datetime1">
              <a:rPr lang="en-US" smtClean="0"/>
              <a:t>9/8/19</a:t>
            </a:fld>
            <a:endParaRPr lang="vi-VN"/>
          </a:p>
        </p:txBody>
      </p:sp>
      <p:sp>
        <p:nvSpPr>
          <p:cNvPr id="6" name="Footer Placeholder 5"/>
          <p:cNvSpPr>
            <a:spLocks noGrp="1"/>
          </p:cNvSpPr>
          <p:nvPr>
            <p:ph type="ftr" sz="quarter" idx="11"/>
          </p:nvPr>
        </p:nvSpPr>
        <p:spPr/>
        <p:txBody>
          <a:bodyPr/>
          <a:lstStyle/>
          <a:p>
            <a:endParaRPr lang="vi-VN"/>
          </a:p>
        </p:txBody>
      </p:sp>
      <p:sp>
        <p:nvSpPr>
          <p:cNvPr id="7" name="Slide Number Placeholder 6"/>
          <p:cNvSpPr>
            <a:spLocks noGrp="1"/>
          </p:cNvSpPr>
          <p:nvPr>
            <p:ph type="sldNum" sz="quarter" idx="12"/>
          </p:nvPr>
        </p:nvSpPr>
        <p:spPr/>
        <p:txBody>
          <a:bodyPr/>
          <a:lstStyle/>
          <a:p>
            <a:fld id="{20B7F220-0825-4B9B-9156-FF79F33775FE}" type="slidenum">
              <a:rPr lang="vi-VN" smtClean="0"/>
              <a:t>‹#›</a:t>
            </a:fld>
            <a:endParaRPr lang="vi-VN"/>
          </a:p>
        </p:txBody>
      </p:sp>
    </p:spTree>
    <p:extLst>
      <p:ext uri="{BB962C8B-B14F-4D97-AF65-F5344CB8AC3E}">
        <p14:creationId xmlns:p14="http://schemas.microsoft.com/office/powerpoint/2010/main" val="41445245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6800" y="189707"/>
            <a:ext cx="8229600" cy="1143000"/>
          </a:xfrm>
          <a:prstGeom prst="rect">
            <a:avLst/>
          </a:prstGeom>
        </p:spPr>
        <p:txBody>
          <a:bodyPr vert="horz" lIns="91440" tIns="45720" rIns="91440" bIns="45720" rtlCol="0" anchor="ctr">
            <a:normAutofit/>
          </a:bodyPr>
          <a:lstStyle/>
          <a:p>
            <a:r>
              <a:rPr lang="en-US"/>
              <a:t>Click to edit Master title style</a:t>
            </a:r>
            <a:endParaRPr lang="vi-VN" dirty="0"/>
          </a:p>
        </p:txBody>
      </p:sp>
      <p:sp>
        <p:nvSpPr>
          <p:cNvPr id="3" name="Text Placeholder 2"/>
          <p:cNvSpPr>
            <a:spLocks noGrp="1"/>
          </p:cNvSpPr>
          <p:nvPr>
            <p:ph type="body" idx="1"/>
          </p:nvPr>
        </p:nvSpPr>
        <p:spPr>
          <a:xfrm>
            <a:off x="457200" y="1600206"/>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dirty="0"/>
          </a:p>
        </p:txBody>
      </p:sp>
      <p:sp>
        <p:nvSpPr>
          <p:cNvPr id="4" name="Date Placeholder 3"/>
          <p:cNvSpPr>
            <a:spLocks noGrp="1"/>
          </p:cNvSpPr>
          <p:nvPr>
            <p:ph type="dt" sz="half" idx="2"/>
          </p:nvPr>
        </p:nvSpPr>
        <p:spPr>
          <a:xfrm>
            <a:off x="457200" y="6356362"/>
            <a:ext cx="21336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5B9F8777-7D14-DB44-93D6-43926EAFA79F}" type="datetime1">
              <a:rPr lang="en-US" smtClean="0"/>
              <a:t>9/8/19</a:t>
            </a:fld>
            <a:endParaRPr lang="vi-VN"/>
          </a:p>
        </p:txBody>
      </p:sp>
      <p:sp>
        <p:nvSpPr>
          <p:cNvPr id="5" name="Footer Placeholder 4"/>
          <p:cNvSpPr>
            <a:spLocks noGrp="1"/>
          </p:cNvSpPr>
          <p:nvPr>
            <p:ph type="ftr" sz="quarter" idx="3"/>
          </p:nvPr>
        </p:nvSpPr>
        <p:spPr>
          <a:xfrm>
            <a:off x="3124200" y="6356362"/>
            <a:ext cx="28956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vi-VN"/>
          </a:p>
        </p:txBody>
      </p:sp>
      <p:sp>
        <p:nvSpPr>
          <p:cNvPr id="6" name="Slide Number Placeholder 5"/>
          <p:cNvSpPr>
            <a:spLocks noGrp="1"/>
          </p:cNvSpPr>
          <p:nvPr>
            <p:ph type="sldNum" sz="quarter" idx="4"/>
          </p:nvPr>
        </p:nvSpPr>
        <p:spPr>
          <a:xfrm>
            <a:off x="6553200" y="6356362"/>
            <a:ext cx="21336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20B7F220-0825-4B9B-9156-FF79F33775FE}" type="slidenum">
              <a:rPr lang="vi-VN" smtClean="0"/>
              <a:t>‹#›</a:t>
            </a:fld>
            <a:endParaRPr lang="vi-VN"/>
          </a:p>
        </p:txBody>
      </p:sp>
      <p:grpSp>
        <p:nvGrpSpPr>
          <p:cNvPr id="7" name="Group 4"/>
          <p:cNvGrpSpPr>
            <a:grpSpLocks/>
          </p:cNvGrpSpPr>
          <p:nvPr/>
        </p:nvGrpSpPr>
        <p:grpSpPr bwMode="auto">
          <a:xfrm>
            <a:off x="0" y="0"/>
            <a:ext cx="8763000" cy="1524000"/>
            <a:chOff x="0" y="0"/>
            <a:chExt cx="5520" cy="960"/>
          </a:xfrm>
        </p:grpSpPr>
        <p:cxnSp>
          <p:nvCxnSpPr>
            <p:cNvPr id="8" name="Straight Connector 7"/>
            <p:cNvCxnSpPr/>
            <p:nvPr/>
          </p:nvCxnSpPr>
          <p:spPr>
            <a:xfrm>
              <a:off x="672" y="816"/>
              <a:ext cx="4848" cy="1"/>
            </a:xfrm>
            <a:prstGeom prst="line">
              <a:avLst/>
            </a:prstGeom>
          </p:spPr>
          <p:style>
            <a:lnRef idx="3">
              <a:schemeClr val="accent1"/>
            </a:lnRef>
            <a:fillRef idx="0">
              <a:schemeClr val="accent1"/>
            </a:fillRef>
            <a:effectRef idx="2">
              <a:schemeClr val="accent1"/>
            </a:effectRef>
            <a:fontRef idx="minor">
              <a:schemeClr val="tx1"/>
            </a:fontRef>
          </p:style>
        </p:cxnSp>
        <p:cxnSp>
          <p:nvCxnSpPr>
            <p:cNvPr id="9" name="Straight Connector 8"/>
            <p:cNvCxnSpPr/>
            <p:nvPr/>
          </p:nvCxnSpPr>
          <p:spPr>
            <a:xfrm rot="5400000">
              <a:off x="913" y="719"/>
              <a:ext cx="480" cy="1"/>
            </a:xfrm>
            <a:prstGeom prst="line">
              <a:avLst/>
            </a:prstGeom>
          </p:spPr>
          <p:style>
            <a:lnRef idx="3">
              <a:schemeClr val="accent1"/>
            </a:lnRef>
            <a:fillRef idx="0">
              <a:schemeClr val="accent1"/>
            </a:fillRef>
            <a:effectRef idx="2">
              <a:schemeClr val="accent1"/>
            </a:effectRef>
            <a:fontRef idx="minor">
              <a:schemeClr val="tx1"/>
            </a:fontRef>
          </p:style>
        </p:cxnSp>
        <p:pic>
          <p:nvPicPr>
            <p:cNvPr id="10" name="Picture 2" descr="logoTDT-banquyen"/>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0" y="0"/>
              <a:ext cx="1104" cy="6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71360549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hf hdr="0" ftr="0" dt="0"/>
  <p:txStyles>
    <p:titleStyle>
      <a:lvl1pPr algn="ctr" defTabSz="685766" rtl="0" eaLnBrk="1" latinLnBrk="0" hangingPunct="1">
        <a:spcBef>
          <a:spcPct val="0"/>
        </a:spcBef>
        <a:buNone/>
        <a:defRPr sz="2700" b="1" kern="1200">
          <a:solidFill>
            <a:schemeClr val="tx1"/>
          </a:solidFill>
          <a:latin typeface="Times New Roman" panose="02020603050405020304" pitchFamily="18" charset="0"/>
          <a:ea typeface="+mj-ea"/>
          <a:cs typeface="Times New Roman" panose="02020603050405020304" pitchFamily="18" charset="0"/>
        </a:defRPr>
      </a:lvl1pPr>
    </p:titleStyle>
    <p:bodyStyle>
      <a:lvl1pPr marL="257162" indent="-257162" algn="l" defTabSz="685766" rtl="0" eaLnBrk="1" latinLnBrk="0" hangingPunct="1">
        <a:spcBef>
          <a:spcPct val="20000"/>
        </a:spcBef>
        <a:buFont typeface="Arial" pitchFamily="34" charset="0"/>
        <a:buChar char="•"/>
        <a:defRPr sz="2400" kern="1200">
          <a:solidFill>
            <a:schemeClr val="tx1"/>
          </a:solidFill>
          <a:latin typeface="Times New Roman" panose="02020603050405020304" pitchFamily="18" charset="0"/>
          <a:ea typeface="+mn-ea"/>
          <a:cs typeface="Times New Roman" panose="02020603050405020304" pitchFamily="18" charset="0"/>
        </a:defRPr>
      </a:lvl1pPr>
      <a:lvl2pPr marL="557185" indent="-214303" algn="l" defTabSz="685766" rtl="0" eaLnBrk="1" latinLnBrk="0" hangingPunct="1">
        <a:spcBef>
          <a:spcPct val="20000"/>
        </a:spcBef>
        <a:buFont typeface="Arial" pitchFamily="34" charset="0"/>
        <a:buChar char="–"/>
        <a:defRPr sz="2100" kern="1200">
          <a:solidFill>
            <a:schemeClr val="tx1"/>
          </a:solidFill>
          <a:latin typeface="Times New Roman" panose="02020603050405020304" pitchFamily="18" charset="0"/>
          <a:ea typeface="+mn-ea"/>
          <a:cs typeface="Times New Roman" panose="02020603050405020304" pitchFamily="18" charset="0"/>
        </a:defRPr>
      </a:lvl2pPr>
      <a:lvl3pPr marL="857207" indent="-171442" algn="l" defTabSz="685766" rtl="0" eaLnBrk="1" latinLnBrk="0" hangingPunct="1">
        <a:spcBef>
          <a:spcPct val="20000"/>
        </a:spcBef>
        <a:buFont typeface="Arial"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3pPr>
      <a:lvl4pPr marL="1200090" indent="-171442" algn="l" defTabSz="685766" rtl="0" eaLnBrk="1" latinLnBrk="0" hangingPunct="1">
        <a:spcBef>
          <a:spcPct val="20000"/>
        </a:spcBef>
        <a:buFont typeface="Arial" pitchFamily="34" charset="0"/>
        <a:buChar char="–"/>
        <a:defRPr sz="1500" kern="1200">
          <a:solidFill>
            <a:schemeClr val="tx1"/>
          </a:solidFill>
          <a:latin typeface="Times New Roman" panose="02020603050405020304" pitchFamily="18" charset="0"/>
          <a:ea typeface="+mn-ea"/>
          <a:cs typeface="Times New Roman" panose="02020603050405020304" pitchFamily="18" charset="0"/>
        </a:defRPr>
      </a:lvl4pPr>
      <a:lvl5pPr marL="1542973" indent="-171442" algn="l" defTabSz="685766" rtl="0" eaLnBrk="1" latinLnBrk="0" hangingPunct="1">
        <a:spcBef>
          <a:spcPct val="20000"/>
        </a:spcBef>
        <a:buFont typeface="Arial" pitchFamily="34" charset="0"/>
        <a:buChar char="»"/>
        <a:defRPr sz="1500" kern="1200">
          <a:solidFill>
            <a:schemeClr val="tx1"/>
          </a:solidFill>
          <a:latin typeface="Times New Roman" panose="02020603050405020304" pitchFamily="18" charset="0"/>
          <a:ea typeface="+mn-ea"/>
          <a:cs typeface="Times New Roman" panose="02020603050405020304" pitchFamily="18" charset="0"/>
        </a:defRPr>
      </a:lvl5pPr>
      <a:lvl6pPr marL="1885856" indent="-171442" algn="l" defTabSz="685766"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739" indent="-171442" algn="l" defTabSz="685766"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622" indent="-171442" algn="l" defTabSz="685766"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504" indent="-171442" algn="l" defTabSz="685766"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vi-VN"/>
      </a:defPPr>
      <a:lvl1pPr marL="0" algn="l" defTabSz="685766" rtl="0" eaLnBrk="1" latinLnBrk="0" hangingPunct="1">
        <a:defRPr sz="1351" kern="1200">
          <a:solidFill>
            <a:schemeClr val="tx1"/>
          </a:solidFill>
          <a:latin typeface="+mn-lt"/>
          <a:ea typeface="+mn-ea"/>
          <a:cs typeface="+mn-cs"/>
        </a:defRPr>
      </a:lvl1pPr>
      <a:lvl2pPr marL="342883" algn="l" defTabSz="685766" rtl="0" eaLnBrk="1" latinLnBrk="0" hangingPunct="1">
        <a:defRPr sz="1351" kern="1200">
          <a:solidFill>
            <a:schemeClr val="tx1"/>
          </a:solidFill>
          <a:latin typeface="+mn-lt"/>
          <a:ea typeface="+mn-ea"/>
          <a:cs typeface="+mn-cs"/>
        </a:defRPr>
      </a:lvl2pPr>
      <a:lvl3pPr marL="685766" algn="l" defTabSz="685766" rtl="0" eaLnBrk="1" latinLnBrk="0" hangingPunct="1">
        <a:defRPr sz="1351" kern="1200">
          <a:solidFill>
            <a:schemeClr val="tx1"/>
          </a:solidFill>
          <a:latin typeface="+mn-lt"/>
          <a:ea typeface="+mn-ea"/>
          <a:cs typeface="+mn-cs"/>
        </a:defRPr>
      </a:lvl3pPr>
      <a:lvl4pPr marL="1028649" algn="l" defTabSz="685766" rtl="0" eaLnBrk="1" latinLnBrk="0" hangingPunct="1">
        <a:defRPr sz="1351" kern="1200">
          <a:solidFill>
            <a:schemeClr val="tx1"/>
          </a:solidFill>
          <a:latin typeface="+mn-lt"/>
          <a:ea typeface="+mn-ea"/>
          <a:cs typeface="+mn-cs"/>
        </a:defRPr>
      </a:lvl4pPr>
      <a:lvl5pPr marL="1371532" algn="l" defTabSz="685766" rtl="0" eaLnBrk="1" latinLnBrk="0" hangingPunct="1">
        <a:defRPr sz="1351" kern="1200">
          <a:solidFill>
            <a:schemeClr val="tx1"/>
          </a:solidFill>
          <a:latin typeface="+mn-lt"/>
          <a:ea typeface="+mn-ea"/>
          <a:cs typeface="+mn-cs"/>
        </a:defRPr>
      </a:lvl5pPr>
      <a:lvl6pPr marL="1714414" algn="l" defTabSz="685766" rtl="0" eaLnBrk="1" latinLnBrk="0" hangingPunct="1">
        <a:defRPr sz="1351" kern="1200">
          <a:solidFill>
            <a:schemeClr val="tx1"/>
          </a:solidFill>
          <a:latin typeface="+mn-lt"/>
          <a:ea typeface="+mn-ea"/>
          <a:cs typeface="+mn-cs"/>
        </a:defRPr>
      </a:lvl6pPr>
      <a:lvl7pPr marL="2057297" algn="l" defTabSz="685766" rtl="0" eaLnBrk="1" latinLnBrk="0" hangingPunct="1">
        <a:defRPr sz="1351" kern="1200">
          <a:solidFill>
            <a:schemeClr val="tx1"/>
          </a:solidFill>
          <a:latin typeface="+mn-lt"/>
          <a:ea typeface="+mn-ea"/>
          <a:cs typeface="+mn-cs"/>
        </a:defRPr>
      </a:lvl7pPr>
      <a:lvl8pPr marL="2400180" algn="l" defTabSz="685766" rtl="0" eaLnBrk="1" latinLnBrk="0" hangingPunct="1">
        <a:defRPr sz="1351" kern="1200">
          <a:solidFill>
            <a:schemeClr val="tx1"/>
          </a:solidFill>
          <a:latin typeface="+mn-lt"/>
          <a:ea typeface="+mn-ea"/>
          <a:cs typeface="+mn-cs"/>
        </a:defRPr>
      </a:lvl8pPr>
      <a:lvl9pPr marL="2743063" algn="l" defTabSz="685766" rtl="0" eaLnBrk="1" latinLnBrk="0" hangingPunct="1">
        <a:defRPr sz="1351"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310.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6.xml"/><Relationship Id="rId4" Type="http://schemas.openxmlformats.org/officeDocument/2006/relationships/image" Target="../media/image33.png"/></Relationships>
</file>

<file path=ppt/slides/_rels/slide4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nvSpPr>
        <p:spPr bwMode="auto">
          <a:xfrm>
            <a:off x="2377131" y="89380"/>
            <a:ext cx="5829300" cy="1102519"/>
          </a:xfrm>
          <a:prstGeom prst="rect">
            <a:avLst/>
          </a:prstGeom>
          <a:noFill/>
          <a:ln w="9525">
            <a:noFill/>
            <a:miter lim="800000"/>
            <a:headEnd/>
            <a:tailEnd/>
          </a:ln>
        </p:spPr>
        <p:txBody>
          <a:bodyPr vert="horz" wrap="square" lIns="68580" tIns="34291" rIns="68580" bIns="34291" numCol="1" anchor="ctr" anchorCtr="0" compatLnSpc="1">
            <a:prstTxWarp prst="textNoShape">
              <a:avLst/>
            </a:prstTxWarp>
            <a:normAutofit/>
          </a:bodyPr>
          <a:lstStyle>
            <a:defPPr>
              <a:defRPr lang="vi-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vi-VN" b="1">
                <a:latin typeface="Times New Roman" pitchFamily="18" charset="0"/>
                <a:cs typeface="Times New Roman" pitchFamily="18" charset="0"/>
              </a:rPr>
              <a:t>TỔNG LIÊN ĐOÀN LAO ĐỘNG VIỆT NAM </a:t>
            </a:r>
            <a:br>
              <a:rPr lang="vi-VN" b="1">
                <a:latin typeface="Times New Roman" pitchFamily="18" charset="0"/>
                <a:cs typeface="Times New Roman" pitchFamily="18" charset="0"/>
              </a:rPr>
            </a:br>
            <a:r>
              <a:rPr lang="vi-VN" b="1">
                <a:latin typeface="Times New Roman" pitchFamily="18" charset="0"/>
                <a:cs typeface="Times New Roman" pitchFamily="18" charset="0"/>
              </a:rPr>
              <a:t>TRƯỜNG ĐẠI HỌC TÔN ĐỨC THẮNG</a:t>
            </a:r>
            <a:br>
              <a:rPr lang="vi-VN" b="1">
                <a:latin typeface="Times New Roman" pitchFamily="18" charset="0"/>
                <a:cs typeface="Times New Roman" pitchFamily="18" charset="0"/>
              </a:rPr>
            </a:br>
            <a:r>
              <a:rPr lang="vi-VN" b="1">
                <a:latin typeface="Times New Roman" pitchFamily="18" charset="0"/>
                <a:cs typeface="Times New Roman" pitchFamily="18" charset="0"/>
              </a:rPr>
              <a:t>KHOA CÔNG NGHỆ THÔNG TIN</a:t>
            </a:r>
            <a:endParaRPr lang="en-US" b="1">
              <a:latin typeface="Times New Roman" pitchFamily="18" charset="0"/>
              <a:cs typeface="Times New Roman" pitchFamily="18" charset="0"/>
            </a:endParaRPr>
          </a:p>
        </p:txBody>
      </p:sp>
      <p:sp>
        <p:nvSpPr>
          <p:cNvPr id="7" name="Title 1"/>
          <p:cNvSpPr txBox="1">
            <a:spLocks/>
          </p:cNvSpPr>
          <p:nvPr/>
        </p:nvSpPr>
        <p:spPr>
          <a:xfrm>
            <a:off x="835855" y="1472611"/>
            <a:ext cx="7772400" cy="1067225"/>
          </a:xfrm>
          <a:prstGeom prst="rect">
            <a:avLst/>
          </a:prstGeom>
        </p:spPr>
        <p:txBody>
          <a:bodyPr vert="horz" lIns="68580" tIns="34291" rIns="68580" bIns="34291" rtlCol="0" anchor="ctr">
            <a:normAutofit/>
          </a:bodyPr>
          <a:lstStyle>
            <a:lvl1pPr algn="ctr" defTabSz="914400" rtl="0" eaLnBrk="1" latinLnBrk="0" hangingPunct="1">
              <a:spcBef>
                <a:spcPct val="0"/>
              </a:spcBef>
              <a:buNone/>
              <a:defRPr sz="3600" kern="1200">
                <a:solidFill>
                  <a:schemeClr val="tx1"/>
                </a:solidFill>
                <a:latin typeface="Arial" pitchFamily="34" charset="0"/>
                <a:ea typeface="+mj-ea"/>
                <a:cs typeface="Arial" pitchFamily="34" charset="0"/>
              </a:defRPr>
            </a:lvl1pPr>
          </a:lstStyle>
          <a:p>
            <a:r>
              <a:rPr lang="en-US" sz="2700" dirty="0"/>
              <a:t>XỬ LÝ DỮ LIỆU LỚN</a:t>
            </a:r>
            <a:endParaRPr lang="vi-VN" sz="2700" dirty="0"/>
          </a:p>
        </p:txBody>
      </p:sp>
      <p:sp>
        <p:nvSpPr>
          <p:cNvPr id="8" name="Rectangle 7"/>
          <p:cNvSpPr/>
          <p:nvPr/>
        </p:nvSpPr>
        <p:spPr>
          <a:xfrm>
            <a:off x="217294" y="2539837"/>
            <a:ext cx="8686799" cy="1423469"/>
          </a:xfrm>
          <a:prstGeom prst="rect">
            <a:avLst/>
          </a:prstGeom>
          <a:noFill/>
        </p:spPr>
        <p:txBody>
          <a:bodyPr wrap="square" lIns="68580" tIns="34291" rIns="68580" bIns="34291">
            <a:spAutoFit/>
          </a:bodyPr>
          <a:lstStyle/>
          <a:p>
            <a:pPr algn="ctr"/>
            <a:r>
              <a:rPr lang="en-US" sz="4400" b="1" dirty="0">
                <a:ln w="0"/>
                <a:solidFill>
                  <a:srgbClr val="C00000"/>
                </a:solidFill>
                <a:effectLst>
                  <a:outerShdw blurRad="38100" dist="25400" dir="5400000" algn="ctr" rotWithShape="0">
                    <a:srgbClr val="6E747A">
                      <a:alpha val="43000"/>
                    </a:srgbClr>
                  </a:outerShdw>
                </a:effectLst>
              </a:rPr>
              <a:t>FINDING SIMILAR ITEMS</a:t>
            </a:r>
          </a:p>
          <a:p>
            <a:pPr algn="ctr"/>
            <a:r>
              <a:rPr lang="en-US" sz="4400" b="1" dirty="0">
                <a:ln w="0"/>
                <a:solidFill>
                  <a:srgbClr val="C00000"/>
                </a:solidFill>
                <a:effectLst>
                  <a:outerShdw blurRad="38100" dist="25400" dir="5400000" algn="ctr" rotWithShape="0">
                    <a:srgbClr val="6E747A">
                      <a:alpha val="43000"/>
                    </a:srgbClr>
                  </a:outerShdw>
                </a:effectLst>
              </a:rPr>
              <a:t>(TÌM KIẾM TƯƠNG TỰ)</a:t>
            </a:r>
            <a:endParaRPr lang="vi-VN" sz="4400" b="1" dirty="0">
              <a:ln w="0"/>
              <a:solidFill>
                <a:srgbClr val="C00000"/>
              </a:solidFill>
              <a:effectLst>
                <a:outerShdw blurRad="38100" dist="25400" dir="5400000" algn="ctr" rotWithShape="0">
                  <a:srgbClr val="6E747A">
                    <a:alpha val="43000"/>
                  </a:srgbClr>
                </a:outerShdw>
              </a:effectLst>
            </a:endParaRPr>
          </a:p>
        </p:txBody>
      </p:sp>
      <p:sp>
        <p:nvSpPr>
          <p:cNvPr id="9" name="Subtitle 2"/>
          <p:cNvSpPr>
            <a:spLocks noGrp="1"/>
          </p:cNvSpPr>
          <p:nvPr/>
        </p:nvSpPr>
        <p:spPr bwMode="auto">
          <a:xfrm>
            <a:off x="835855" y="4847970"/>
            <a:ext cx="8134278" cy="1690954"/>
          </a:xfrm>
          <a:prstGeom prst="rect">
            <a:avLst/>
          </a:prstGeom>
          <a:noFill/>
          <a:ln w="9525">
            <a:noFill/>
            <a:miter lim="800000"/>
            <a:headEnd/>
            <a:tailEnd/>
          </a:ln>
        </p:spPr>
        <p:txBody>
          <a:bodyPr vert="horz" wrap="square" lIns="68580" tIns="34291" rIns="68580" bIns="34291" numCol="1" anchor="t" anchorCtr="0" compatLnSpc="1">
            <a:prstTxWarp prst="textNoShape">
              <a:avLst/>
            </a:prstTxWarp>
          </a:bodyPr>
          <a:lstStyle>
            <a:lvl1pPr marL="0" indent="0" algn="ctr" rtl="0" eaLnBrk="1" fontAlgn="base" hangingPunct="1">
              <a:spcBef>
                <a:spcPct val="20000"/>
              </a:spcBef>
              <a:spcAft>
                <a:spcPct val="0"/>
              </a:spcAft>
              <a:buFont typeface="Arial" charset="0"/>
              <a:buNone/>
              <a:defRPr sz="3200" kern="1200">
                <a:solidFill>
                  <a:schemeClr val="tx1">
                    <a:tint val="75000"/>
                  </a:schemeClr>
                </a:solidFill>
                <a:latin typeface="Times New Roman" panose="02020603050405020304" pitchFamily="18" charset="0"/>
                <a:ea typeface="+mn-ea"/>
                <a:cs typeface="Times New Roman" panose="02020603050405020304" pitchFamily="18" charset="0"/>
              </a:defRPr>
            </a:lvl1pPr>
            <a:lvl2pPr marL="457200" indent="0" algn="ctr" rtl="0" eaLnBrk="1" fontAlgn="base" hangingPunct="1">
              <a:spcBef>
                <a:spcPct val="20000"/>
              </a:spcBef>
              <a:spcAft>
                <a:spcPct val="0"/>
              </a:spcAft>
              <a:buFont typeface="Arial" charset="0"/>
              <a:buNone/>
              <a:defRPr sz="2800" kern="1200">
                <a:solidFill>
                  <a:schemeClr val="tx1">
                    <a:tint val="75000"/>
                  </a:schemeClr>
                </a:solidFill>
                <a:latin typeface="Times New Roman" panose="02020603050405020304" pitchFamily="18" charset="0"/>
                <a:ea typeface="+mn-ea"/>
                <a:cs typeface="Times New Roman" panose="02020603050405020304" pitchFamily="18" charset="0"/>
              </a:defRPr>
            </a:lvl2pPr>
            <a:lvl3pPr marL="914400" indent="0" algn="ctr" rtl="0" eaLnBrk="1" fontAlgn="base" hangingPunct="1">
              <a:spcBef>
                <a:spcPct val="20000"/>
              </a:spcBef>
              <a:spcAft>
                <a:spcPct val="0"/>
              </a:spcAft>
              <a:buFont typeface="Arial" charset="0"/>
              <a:buNone/>
              <a:defRPr sz="2400" kern="1200">
                <a:solidFill>
                  <a:schemeClr val="tx1">
                    <a:tint val="75000"/>
                  </a:schemeClr>
                </a:solidFill>
                <a:latin typeface="Times New Roman" panose="02020603050405020304" pitchFamily="18" charset="0"/>
                <a:ea typeface="+mn-ea"/>
                <a:cs typeface="Times New Roman" panose="02020603050405020304" pitchFamily="18" charset="0"/>
              </a:defRPr>
            </a:lvl3pPr>
            <a:lvl4pPr marL="1371600" indent="0" algn="ctr" rtl="0" eaLnBrk="1" fontAlgn="base" hangingPunct="1">
              <a:spcBef>
                <a:spcPct val="20000"/>
              </a:spcBef>
              <a:spcAft>
                <a:spcPct val="0"/>
              </a:spcAft>
              <a:buFont typeface="Arial" charset="0"/>
              <a:buNone/>
              <a:defRPr sz="2000" kern="1200">
                <a:solidFill>
                  <a:schemeClr val="tx1">
                    <a:tint val="75000"/>
                  </a:schemeClr>
                </a:solidFill>
                <a:latin typeface="Times New Roman" panose="02020603050405020304" pitchFamily="18" charset="0"/>
                <a:ea typeface="+mn-ea"/>
                <a:cs typeface="Times New Roman" panose="02020603050405020304" pitchFamily="18" charset="0"/>
              </a:defRPr>
            </a:lvl4pPr>
            <a:lvl5pPr marL="1828800" indent="0" algn="ctr" rtl="0" eaLnBrk="1" fontAlgn="base" hangingPunct="1">
              <a:spcBef>
                <a:spcPct val="20000"/>
              </a:spcBef>
              <a:spcAft>
                <a:spcPct val="0"/>
              </a:spcAft>
              <a:buFont typeface="Arial" charset="0"/>
              <a:buNone/>
              <a:defRPr sz="2000" kern="1200">
                <a:solidFill>
                  <a:schemeClr val="tx1">
                    <a:tint val="75000"/>
                  </a:schemeClr>
                </a:solidFill>
                <a:latin typeface="Times New Roman" panose="02020603050405020304" pitchFamily="18" charset="0"/>
                <a:ea typeface="+mn-ea"/>
                <a:cs typeface="Times New Roman" panose="02020603050405020304" pitchFamily="18"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sz="2100" b="1" dirty="0">
                <a:solidFill>
                  <a:schemeClr val="tx1"/>
                </a:solidFill>
              </a:rPr>
              <a:t>GVHD:       </a:t>
            </a:r>
            <a:r>
              <a:rPr lang="en-US" sz="2100" dirty="0">
                <a:solidFill>
                  <a:schemeClr val="tx1"/>
                </a:solidFill>
              </a:rPr>
              <a:t>TS BÙI THANH HÙNG</a:t>
            </a:r>
          </a:p>
          <a:p>
            <a:pPr algn="r"/>
            <a:r>
              <a:rPr lang="en-US" sz="2100" b="1" dirty="0" err="1">
                <a:solidFill>
                  <a:schemeClr val="tx1"/>
                </a:solidFill>
              </a:rPr>
              <a:t>Thực</a:t>
            </a:r>
            <a:r>
              <a:rPr lang="en-US" sz="2100" b="1" dirty="0">
                <a:solidFill>
                  <a:schemeClr val="tx1"/>
                </a:solidFill>
              </a:rPr>
              <a:t> </a:t>
            </a:r>
            <a:r>
              <a:rPr lang="en-US" sz="2100" b="1" dirty="0" err="1">
                <a:solidFill>
                  <a:schemeClr val="tx1"/>
                </a:solidFill>
              </a:rPr>
              <a:t>hiện</a:t>
            </a:r>
            <a:r>
              <a:rPr lang="en-US" sz="2100" b="1" dirty="0">
                <a:solidFill>
                  <a:schemeClr val="tx1"/>
                </a:solidFill>
              </a:rPr>
              <a:t>:   </a:t>
            </a:r>
            <a:r>
              <a:rPr lang="en-US" sz="2100" dirty="0">
                <a:solidFill>
                  <a:schemeClr val="tx1"/>
                </a:solidFill>
              </a:rPr>
              <a:t>HỒNG QUANG VINH </a:t>
            </a:r>
            <a:r>
              <a:rPr lang="mr-IN" sz="2100" dirty="0">
                <a:solidFill>
                  <a:schemeClr val="tx1"/>
                </a:solidFill>
              </a:rPr>
              <a:t>–</a:t>
            </a:r>
            <a:r>
              <a:rPr lang="en-US" sz="2100" dirty="0">
                <a:solidFill>
                  <a:schemeClr val="tx1"/>
                </a:solidFill>
              </a:rPr>
              <a:t> 186005004 </a:t>
            </a:r>
            <a:endParaRPr lang="en-US" sz="2100" i="1" dirty="0">
              <a:solidFill>
                <a:schemeClr val="tx1"/>
              </a:solidFill>
            </a:endParaRPr>
          </a:p>
          <a:p>
            <a:pPr algn="r">
              <a:tabLst>
                <a:tab pos="1482255" algn="l"/>
              </a:tabLst>
            </a:pPr>
            <a:r>
              <a:rPr lang="en-US" sz="2100" i="1" dirty="0">
                <a:solidFill>
                  <a:schemeClr val="tx1"/>
                </a:solidFill>
              </a:rPr>
              <a:t>	</a:t>
            </a:r>
            <a:r>
              <a:rPr lang="en-US" sz="2100" dirty="0">
                <a:solidFill>
                  <a:schemeClr val="tx1"/>
                </a:solidFill>
              </a:rPr>
              <a:t>NGUYỄN </a:t>
            </a:r>
            <a:r>
              <a:rPr lang="vi-VN" sz="2100" dirty="0">
                <a:solidFill>
                  <a:schemeClr val="tx1"/>
                </a:solidFill>
              </a:rPr>
              <a:t>ĐẠI THỊNH </a:t>
            </a:r>
            <a:r>
              <a:rPr lang="mr-IN" sz="2100" dirty="0">
                <a:solidFill>
                  <a:schemeClr val="tx1"/>
                </a:solidFill>
              </a:rPr>
              <a:t>–</a:t>
            </a:r>
            <a:r>
              <a:rPr lang="vi-VN" sz="2100" dirty="0">
                <a:solidFill>
                  <a:schemeClr val="tx1"/>
                </a:solidFill>
              </a:rPr>
              <a:t> 186005035 </a:t>
            </a:r>
          </a:p>
        </p:txBody>
      </p:sp>
    </p:spTree>
    <p:extLst>
      <p:ext uri="{BB962C8B-B14F-4D97-AF65-F5344CB8AC3E}">
        <p14:creationId xmlns:p14="http://schemas.microsoft.com/office/powerpoint/2010/main" val="16604745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1AE69A-757E-674E-96DF-4F0D60193B05}"/>
              </a:ext>
            </a:extLst>
          </p:cNvPr>
          <p:cNvSpPr>
            <a:spLocks noGrp="1"/>
          </p:cNvSpPr>
          <p:nvPr>
            <p:ph type="title"/>
          </p:nvPr>
        </p:nvSpPr>
        <p:spPr/>
        <p:txBody>
          <a:bodyPr/>
          <a:lstStyle/>
          <a:p>
            <a:r>
              <a:rPr lang="en-US" dirty="0"/>
              <a:t>SHINGLING</a:t>
            </a:r>
          </a:p>
        </p:txBody>
      </p:sp>
      <p:sp>
        <p:nvSpPr>
          <p:cNvPr id="3" name="Content Placeholder 2">
            <a:extLst>
              <a:ext uri="{FF2B5EF4-FFF2-40B4-BE49-F238E27FC236}">
                <a16:creationId xmlns:a16="http://schemas.microsoft.com/office/drawing/2014/main" id="{E2282156-4DF1-A246-917D-7FA354341FD9}"/>
              </a:ext>
            </a:extLst>
          </p:cNvPr>
          <p:cNvSpPr>
            <a:spLocks noGrp="1"/>
          </p:cNvSpPr>
          <p:nvPr>
            <p:ph idx="1"/>
          </p:nvPr>
        </p:nvSpPr>
        <p:spPr/>
        <p:txBody>
          <a:bodyPr/>
          <a:lstStyle/>
          <a:p>
            <a:r>
              <a:rPr lang="en-US" dirty="0" err="1"/>
              <a:t>Phương</a:t>
            </a:r>
            <a:r>
              <a:rPr lang="en-US" dirty="0"/>
              <a:t> </a:t>
            </a:r>
            <a:r>
              <a:rPr lang="en-US" dirty="0" err="1"/>
              <a:t>pháp</a:t>
            </a:r>
            <a:r>
              <a:rPr lang="en-US" dirty="0"/>
              <a:t> </a:t>
            </a:r>
            <a:r>
              <a:rPr lang="en-US" dirty="0" err="1"/>
              <a:t>chuyển</a:t>
            </a:r>
            <a:r>
              <a:rPr lang="en-US" dirty="0"/>
              <a:t> </a:t>
            </a:r>
            <a:r>
              <a:rPr lang="en-US" dirty="0" err="1"/>
              <a:t>đổi</a:t>
            </a:r>
            <a:r>
              <a:rPr lang="en-US" dirty="0"/>
              <a:t> </a:t>
            </a:r>
            <a:r>
              <a:rPr lang="en-US" dirty="0" err="1"/>
              <a:t>các</a:t>
            </a:r>
            <a:r>
              <a:rPr lang="en-US" dirty="0"/>
              <a:t> </a:t>
            </a:r>
            <a:r>
              <a:rPr lang="en-US" dirty="0" err="1"/>
              <a:t>tài</a:t>
            </a:r>
            <a:r>
              <a:rPr lang="en-US" dirty="0"/>
              <a:t> </a:t>
            </a:r>
            <a:r>
              <a:rPr lang="en-US" dirty="0" err="1"/>
              <a:t>liệu</a:t>
            </a:r>
            <a:r>
              <a:rPr lang="en-US" dirty="0"/>
              <a:t> </a:t>
            </a:r>
            <a:r>
              <a:rPr lang="en-US" dirty="0" err="1"/>
              <a:t>thành</a:t>
            </a:r>
            <a:r>
              <a:rPr lang="en-US" dirty="0"/>
              <a:t> </a:t>
            </a:r>
            <a:r>
              <a:rPr lang="en-US" dirty="0" err="1"/>
              <a:t>tập</a:t>
            </a:r>
            <a:r>
              <a:rPr lang="en-US" dirty="0"/>
              <a:t> </a:t>
            </a:r>
            <a:r>
              <a:rPr lang="en-US" dirty="0" err="1"/>
              <a:t>hợp</a:t>
            </a:r>
            <a:r>
              <a:rPr lang="en-US" dirty="0"/>
              <a:t>.</a:t>
            </a:r>
          </a:p>
          <a:p>
            <a:endParaRPr lang="en-US" dirty="0"/>
          </a:p>
          <a:p>
            <a:r>
              <a:rPr lang="en-US" dirty="0" err="1"/>
              <a:t>Một</a:t>
            </a:r>
            <a:r>
              <a:rPr lang="en-US" dirty="0"/>
              <a:t> </a:t>
            </a:r>
            <a:r>
              <a:rPr lang="en-US" b="1" dirty="0"/>
              <a:t>k-shingle</a:t>
            </a:r>
            <a:r>
              <a:rPr lang="en-US" dirty="0"/>
              <a:t> </a:t>
            </a:r>
            <a:r>
              <a:rPr lang="en-US" dirty="0" err="1"/>
              <a:t>của</a:t>
            </a:r>
            <a:r>
              <a:rPr lang="en-US" dirty="0"/>
              <a:t> </a:t>
            </a:r>
            <a:r>
              <a:rPr lang="en-US" dirty="0" err="1"/>
              <a:t>một</a:t>
            </a:r>
            <a:r>
              <a:rPr lang="en-US" dirty="0"/>
              <a:t> </a:t>
            </a:r>
            <a:r>
              <a:rPr lang="en-US" dirty="0" err="1"/>
              <a:t>tài</a:t>
            </a:r>
            <a:r>
              <a:rPr lang="en-US" dirty="0"/>
              <a:t> </a:t>
            </a:r>
            <a:r>
              <a:rPr lang="en-US" dirty="0" err="1"/>
              <a:t>liệu</a:t>
            </a:r>
            <a:r>
              <a:rPr lang="en-US" dirty="0"/>
              <a:t> </a:t>
            </a:r>
            <a:r>
              <a:rPr lang="en-US" dirty="0" err="1"/>
              <a:t>là</a:t>
            </a:r>
            <a:r>
              <a:rPr lang="en-US" dirty="0"/>
              <a:t> </a:t>
            </a:r>
            <a:r>
              <a:rPr lang="en-US" dirty="0" err="1"/>
              <a:t>một</a:t>
            </a:r>
            <a:r>
              <a:rPr lang="en-US" dirty="0"/>
              <a:t> </a:t>
            </a:r>
            <a:r>
              <a:rPr lang="en-US" dirty="0" err="1"/>
              <a:t>chuỗi</a:t>
            </a:r>
            <a:r>
              <a:rPr lang="en-US" dirty="0"/>
              <a:t> k token </a:t>
            </a:r>
            <a:r>
              <a:rPr lang="en-US" dirty="0" err="1"/>
              <a:t>xuất</a:t>
            </a:r>
            <a:r>
              <a:rPr lang="en-US" dirty="0"/>
              <a:t> </a:t>
            </a:r>
            <a:r>
              <a:rPr lang="en-US" dirty="0" err="1"/>
              <a:t>hiện</a:t>
            </a:r>
            <a:r>
              <a:rPr lang="en-US" dirty="0"/>
              <a:t> </a:t>
            </a:r>
            <a:r>
              <a:rPr lang="en-US" dirty="0" err="1"/>
              <a:t>trong</a:t>
            </a:r>
            <a:r>
              <a:rPr lang="en-US" dirty="0"/>
              <a:t> </a:t>
            </a:r>
            <a:r>
              <a:rPr lang="en-US" dirty="0" err="1"/>
              <a:t>tài</a:t>
            </a:r>
            <a:r>
              <a:rPr lang="en-US" dirty="0"/>
              <a:t> </a:t>
            </a:r>
            <a:r>
              <a:rPr lang="en-US" dirty="0" err="1"/>
              <a:t>liệu</a:t>
            </a:r>
            <a:endParaRPr lang="en-US" dirty="0"/>
          </a:p>
          <a:p>
            <a:pPr lvl="1"/>
            <a:r>
              <a:rPr lang="en-US" dirty="0"/>
              <a:t>Token </a:t>
            </a:r>
            <a:r>
              <a:rPr lang="en-US" dirty="0" err="1"/>
              <a:t>có</a:t>
            </a:r>
            <a:r>
              <a:rPr lang="en-US" dirty="0"/>
              <a:t> </a:t>
            </a:r>
            <a:r>
              <a:rPr lang="en-US" dirty="0" err="1"/>
              <a:t>thể</a:t>
            </a:r>
            <a:r>
              <a:rPr lang="en-US" dirty="0"/>
              <a:t> </a:t>
            </a:r>
            <a:r>
              <a:rPr lang="en-US" dirty="0" err="1"/>
              <a:t>là</a:t>
            </a:r>
            <a:r>
              <a:rPr lang="en-US" dirty="0"/>
              <a:t> </a:t>
            </a:r>
            <a:r>
              <a:rPr lang="en-US" dirty="0" err="1"/>
              <a:t>ký</a:t>
            </a:r>
            <a:r>
              <a:rPr lang="en-US" dirty="0"/>
              <a:t> </a:t>
            </a:r>
            <a:r>
              <a:rPr lang="en-US" dirty="0" err="1"/>
              <a:t>tự</a:t>
            </a:r>
            <a:r>
              <a:rPr lang="en-US" dirty="0"/>
              <a:t>, </a:t>
            </a:r>
            <a:r>
              <a:rPr lang="en-US" dirty="0" err="1"/>
              <a:t>từ</a:t>
            </a:r>
            <a:r>
              <a:rPr lang="en-US" dirty="0"/>
              <a:t> </a:t>
            </a:r>
            <a:r>
              <a:rPr lang="en-US" dirty="0" err="1"/>
              <a:t>hoặc</a:t>
            </a:r>
            <a:r>
              <a:rPr lang="en-US" dirty="0"/>
              <a:t> </a:t>
            </a:r>
            <a:r>
              <a:rPr lang="en-US" dirty="0" err="1"/>
              <a:t>thứ</a:t>
            </a:r>
            <a:r>
              <a:rPr lang="en-US" dirty="0"/>
              <a:t> </a:t>
            </a:r>
            <a:r>
              <a:rPr lang="en-US" dirty="0" err="1"/>
              <a:t>khác</a:t>
            </a:r>
            <a:r>
              <a:rPr lang="en-US" dirty="0"/>
              <a:t> </a:t>
            </a:r>
            <a:r>
              <a:rPr lang="en-US" dirty="0" err="1"/>
              <a:t>tùy</a:t>
            </a:r>
            <a:r>
              <a:rPr lang="en-US" dirty="0"/>
              <a:t> </a:t>
            </a:r>
            <a:r>
              <a:rPr lang="en-US" dirty="0" err="1"/>
              <a:t>thuộc</a:t>
            </a:r>
            <a:r>
              <a:rPr lang="en-US" dirty="0"/>
              <a:t> </a:t>
            </a:r>
            <a:r>
              <a:rPr lang="en-US" dirty="0" err="1"/>
              <a:t>vào</a:t>
            </a:r>
            <a:r>
              <a:rPr lang="en-US" dirty="0"/>
              <a:t> </a:t>
            </a:r>
            <a:r>
              <a:rPr lang="en-US" dirty="0" err="1"/>
              <a:t>bài</a:t>
            </a:r>
            <a:r>
              <a:rPr lang="en-US" dirty="0"/>
              <a:t> </a:t>
            </a:r>
            <a:r>
              <a:rPr lang="en-US" dirty="0" err="1"/>
              <a:t>toán</a:t>
            </a:r>
            <a:endParaRPr lang="en-US" dirty="0"/>
          </a:p>
          <a:p>
            <a:endParaRPr lang="en-US" dirty="0"/>
          </a:p>
          <a:p>
            <a:r>
              <a:rPr lang="en-US" dirty="0" err="1"/>
              <a:t>Để</a:t>
            </a:r>
            <a:r>
              <a:rPr lang="en-US" dirty="0"/>
              <a:t> </a:t>
            </a:r>
            <a:r>
              <a:rPr lang="en-US" dirty="0" err="1"/>
              <a:t>nén</a:t>
            </a:r>
            <a:r>
              <a:rPr lang="en-US" dirty="0"/>
              <a:t> </a:t>
            </a:r>
            <a:r>
              <a:rPr lang="en-US" dirty="0" err="1"/>
              <a:t>các</a:t>
            </a:r>
            <a:r>
              <a:rPr lang="en-US" dirty="0"/>
              <a:t> shingle </a:t>
            </a:r>
            <a:r>
              <a:rPr lang="en-US" dirty="0" err="1"/>
              <a:t>dài</a:t>
            </a:r>
            <a:r>
              <a:rPr lang="en-US" dirty="0"/>
              <a:t>, </a:t>
            </a:r>
            <a:r>
              <a:rPr lang="en-US" dirty="0" err="1"/>
              <a:t>chúng</a:t>
            </a:r>
            <a:r>
              <a:rPr lang="en-US" dirty="0"/>
              <a:t> ta </a:t>
            </a:r>
            <a:r>
              <a:rPr lang="en-US" dirty="0" err="1"/>
              <a:t>có</a:t>
            </a:r>
            <a:r>
              <a:rPr lang="en-US" dirty="0"/>
              <a:t> </a:t>
            </a:r>
            <a:r>
              <a:rPr lang="en-US" dirty="0" err="1"/>
              <a:t>thể</a:t>
            </a:r>
            <a:r>
              <a:rPr lang="en-US" dirty="0"/>
              <a:t> </a:t>
            </a:r>
            <a:r>
              <a:rPr lang="en-US" dirty="0" err="1"/>
              <a:t>băm</a:t>
            </a:r>
            <a:r>
              <a:rPr lang="en-US" dirty="0"/>
              <a:t> </a:t>
            </a:r>
            <a:r>
              <a:rPr lang="en-US" dirty="0" err="1"/>
              <a:t>nhỏ</a:t>
            </a:r>
            <a:r>
              <a:rPr lang="en-US" dirty="0"/>
              <a:t> </a:t>
            </a:r>
            <a:r>
              <a:rPr lang="en-US" dirty="0" err="1"/>
              <a:t>chúng</a:t>
            </a:r>
            <a:endParaRPr lang="en-US" dirty="0"/>
          </a:p>
          <a:p>
            <a:pPr marL="0" indent="0">
              <a:buNone/>
            </a:pPr>
            <a:endParaRPr lang="en-US" dirty="0"/>
          </a:p>
          <a:p>
            <a:pPr marL="0" indent="0">
              <a:buNone/>
            </a:pPr>
            <a:r>
              <a:rPr lang="en-US" dirty="0">
                <a:solidFill>
                  <a:srgbClr val="FF0000"/>
                </a:solidFill>
              </a:rPr>
              <a:t>=&gt; </a:t>
            </a:r>
            <a:r>
              <a:rPr lang="en-US" dirty="0" err="1">
                <a:solidFill>
                  <a:srgbClr val="FF0000"/>
                </a:solidFill>
              </a:rPr>
              <a:t>Thể</a:t>
            </a:r>
            <a:r>
              <a:rPr lang="en-US" dirty="0">
                <a:solidFill>
                  <a:srgbClr val="FF0000"/>
                </a:solidFill>
              </a:rPr>
              <a:t> </a:t>
            </a:r>
            <a:r>
              <a:rPr lang="en-US" dirty="0" err="1">
                <a:solidFill>
                  <a:srgbClr val="FF0000"/>
                </a:solidFill>
              </a:rPr>
              <a:t>hiện</a:t>
            </a:r>
            <a:r>
              <a:rPr lang="en-US" dirty="0">
                <a:solidFill>
                  <a:srgbClr val="FF0000"/>
                </a:solidFill>
              </a:rPr>
              <a:t> </a:t>
            </a:r>
            <a:r>
              <a:rPr lang="en-US" dirty="0" err="1">
                <a:solidFill>
                  <a:srgbClr val="FF0000"/>
                </a:solidFill>
              </a:rPr>
              <a:t>một</a:t>
            </a:r>
            <a:r>
              <a:rPr lang="en-US" dirty="0">
                <a:solidFill>
                  <a:srgbClr val="FF0000"/>
                </a:solidFill>
              </a:rPr>
              <a:t> </a:t>
            </a:r>
            <a:r>
              <a:rPr lang="en-US" dirty="0" err="1">
                <a:solidFill>
                  <a:srgbClr val="FF0000"/>
                </a:solidFill>
              </a:rPr>
              <a:t>tài</a:t>
            </a:r>
            <a:r>
              <a:rPr lang="en-US" dirty="0">
                <a:solidFill>
                  <a:srgbClr val="FF0000"/>
                </a:solidFill>
              </a:rPr>
              <a:t> </a:t>
            </a:r>
            <a:r>
              <a:rPr lang="en-US" dirty="0" err="1">
                <a:solidFill>
                  <a:srgbClr val="FF0000"/>
                </a:solidFill>
              </a:rPr>
              <a:t>liệu</a:t>
            </a:r>
            <a:r>
              <a:rPr lang="en-US" dirty="0">
                <a:solidFill>
                  <a:srgbClr val="FF0000"/>
                </a:solidFill>
              </a:rPr>
              <a:t> </a:t>
            </a:r>
            <a:r>
              <a:rPr lang="en-US" dirty="0" err="1">
                <a:solidFill>
                  <a:srgbClr val="FF0000"/>
                </a:solidFill>
              </a:rPr>
              <a:t>bằng</a:t>
            </a:r>
            <a:r>
              <a:rPr lang="en-US" dirty="0">
                <a:solidFill>
                  <a:srgbClr val="FF0000"/>
                </a:solidFill>
              </a:rPr>
              <a:t> </a:t>
            </a:r>
            <a:r>
              <a:rPr lang="en-US" dirty="0" err="1">
                <a:solidFill>
                  <a:srgbClr val="FF0000"/>
                </a:solidFill>
              </a:rPr>
              <a:t>tập</a:t>
            </a:r>
            <a:r>
              <a:rPr lang="en-US" dirty="0">
                <a:solidFill>
                  <a:srgbClr val="FF0000"/>
                </a:solidFill>
              </a:rPr>
              <a:t> </a:t>
            </a:r>
            <a:r>
              <a:rPr lang="en-US" dirty="0" err="1">
                <a:solidFill>
                  <a:srgbClr val="FF0000"/>
                </a:solidFill>
              </a:rPr>
              <a:t>các</a:t>
            </a:r>
            <a:r>
              <a:rPr lang="en-US" dirty="0">
                <a:solidFill>
                  <a:srgbClr val="FF0000"/>
                </a:solidFill>
              </a:rPr>
              <a:t> </a:t>
            </a:r>
            <a:r>
              <a:rPr lang="en-US" dirty="0" err="1">
                <a:solidFill>
                  <a:srgbClr val="FF0000"/>
                </a:solidFill>
              </a:rPr>
              <a:t>giá</a:t>
            </a:r>
            <a:r>
              <a:rPr lang="en-US" dirty="0">
                <a:solidFill>
                  <a:srgbClr val="FF0000"/>
                </a:solidFill>
              </a:rPr>
              <a:t> </a:t>
            </a:r>
            <a:r>
              <a:rPr lang="en-US" dirty="0" err="1">
                <a:solidFill>
                  <a:srgbClr val="FF0000"/>
                </a:solidFill>
              </a:rPr>
              <a:t>trị</a:t>
            </a:r>
            <a:r>
              <a:rPr lang="en-US" dirty="0">
                <a:solidFill>
                  <a:srgbClr val="FF0000"/>
                </a:solidFill>
              </a:rPr>
              <a:t> </a:t>
            </a:r>
            <a:r>
              <a:rPr lang="en-US" dirty="0" err="1">
                <a:solidFill>
                  <a:srgbClr val="FF0000"/>
                </a:solidFill>
              </a:rPr>
              <a:t>băm</a:t>
            </a:r>
            <a:r>
              <a:rPr lang="en-US" dirty="0">
                <a:solidFill>
                  <a:srgbClr val="FF0000"/>
                </a:solidFill>
              </a:rPr>
              <a:t> k-shingles </a:t>
            </a:r>
            <a:r>
              <a:rPr lang="en-US" dirty="0" err="1">
                <a:solidFill>
                  <a:srgbClr val="FF0000"/>
                </a:solidFill>
              </a:rPr>
              <a:t>của</a:t>
            </a:r>
            <a:r>
              <a:rPr lang="en-US" dirty="0">
                <a:solidFill>
                  <a:srgbClr val="FF0000"/>
                </a:solidFill>
              </a:rPr>
              <a:t> </a:t>
            </a:r>
            <a:r>
              <a:rPr lang="en-US" dirty="0" err="1">
                <a:solidFill>
                  <a:srgbClr val="FF0000"/>
                </a:solidFill>
              </a:rPr>
              <a:t>nó</a:t>
            </a:r>
            <a:r>
              <a:rPr lang="en-US" dirty="0">
                <a:solidFill>
                  <a:srgbClr val="FF0000"/>
                </a:solidFill>
              </a:rPr>
              <a:t>.</a:t>
            </a:r>
          </a:p>
        </p:txBody>
      </p:sp>
      <p:sp>
        <p:nvSpPr>
          <p:cNvPr id="4" name="Slide Number Placeholder 3">
            <a:extLst>
              <a:ext uri="{FF2B5EF4-FFF2-40B4-BE49-F238E27FC236}">
                <a16:creationId xmlns:a16="http://schemas.microsoft.com/office/drawing/2014/main" id="{5CB765CE-D376-1E45-BE05-45E9BB63857B}"/>
              </a:ext>
            </a:extLst>
          </p:cNvPr>
          <p:cNvSpPr>
            <a:spLocks noGrp="1"/>
          </p:cNvSpPr>
          <p:nvPr>
            <p:ph type="sldNum" sz="quarter" idx="12"/>
          </p:nvPr>
        </p:nvSpPr>
        <p:spPr/>
        <p:txBody>
          <a:bodyPr/>
          <a:lstStyle/>
          <a:p>
            <a:fld id="{20B7F220-0825-4B9B-9156-FF79F33775FE}" type="slidenum">
              <a:rPr lang="vi-VN" smtClean="0"/>
              <a:t>10</a:t>
            </a:fld>
            <a:endParaRPr lang="vi-VN"/>
          </a:p>
        </p:txBody>
      </p:sp>
    </p:spTree>
    <p:extLst>
      <p:ext uri="{BB962C8B-B14F-4D97-AF65-F5344CB8AC3E}">
        <p14:creationId xmlns:p14="http://schemas.microsoft.com/office/powerpoint/2010/main" val="15088484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FC871C-5186-254D-8008-22683C8CE4D1}"/>
              </a:ext>
            </a:extLst>
          </p:cNvPr>
          <p:cNvSpPr>
            <a:spLocks noGrp="1"/>
          </p:cNvSpPr>
          <p:nvPr>
            <p:ph type="title"/>
          </p:nvPr>
        </p:nvSpPr>
        <p:spPr/>
        <p:txBody>
          <a:bodyPr/>
          <a:lstStyle/>
          <a:p>
            <a:r>
              <a:rPr lang="en-US" dirty="0"/>
              <a:t>SHINGLING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7A2D5DB-C917-4642-9E4D-48FB4D7B8957}"/>
                  </a:ext>
                </a:extLst>
              </p:cNvPr>
              <p:cNvSpPr>
                <a:spLocks noGrp="1"/>
              </p:cNvSpPr>
              <p:nvPr>
                <p:ph idx="1"/>
              </p:nvPr>
            </p:nvSpPr>
            <p:spPr/>
            <p:txBody>
              <a:bodyPr>
                <a:normAutofit lnSpcReduction="10000"/>
              </a:bodyPr>
              <a:lstStyle/>
              <a:p>
                <a:r>
                  <a:rPr lang="en-US" dirty="0"/>
                  <a:t>Vd: </a:t>
                </a:r>
              </a:p>
              <a:p>
                <a:pPr lvl="1"/>
                <a:r>
                  <a:rPr lang="en-US" dirty="0" err="1"/>
                  <a:t>Với</a:t>
                </a:r>
                <a:r>
                  <a:rPr lang="en-US" dirty="0"/>
                  <a:t> k = 2, </a:t>
                </a:r>
              </a:p>
              <a:p>
                <a:pPr lvl="1"/>
                <a:r>
                  <a:rPr lang="en-US" dirty="0" err="1"/>
                  <a:t>Tài</a:t>
                </a:r>
                <a:r>
                  <a:rPr lang="en-US" dirty="0"/>
                  <a:t> </a:t>
                </a:r>
                <a:r>
                  <a:rPr lang="en-US" dirty="0" err="1"/>
                  <a:t>liệu</a:t>
                </a:r>
                <a:r>
                  <a:rPr lang="en-US" dirty="0"/>
                  <a:t> </a:t>
                </a:r>
                <a14:m>
                  <m:oMath xmlns:m="http://schemas.openxmlformats.org/officeDocument/2006/math">
                    <m:sSub>
                      <m:sSubPr>
                        <m:ctrlPr>
                          <a:rPr lang="en-US" i="1" smtClean="0">
                            <a:latin typeface="Cambria Math" panose="02040503050406030204" pitchFamily="18" charset="0"/>
                          </a:rPr>
                        </m:ctrlPr>
                      </m:sSubPr>
                      <m:e>
                        <m:r>
                          <m:rPr>
                            <m:sty m:val="p"/>
                          </m:rPr>
                          <a:rPr lang="en-US" i="1">
                            <a:latin typeface="Cambria Math" panose="02040503050406030204" pitchFamily="18" charset="0"/>
                          </a:rPr>
                          <m:t>D</m:t>
                        </m:r>
                      </m:e>
                      <m:sub>
                        <m:r>
                          <a:rPr lang="vi-VN" b="0" i="1" smtClean="0">
                            <a:latin typeface="Cambria Math" panose="02040503050406030204" pitchFamily="18" charset="0"/>
                          </a:rPr>
                          <m:t>1</m:t>
                        </m:r>
                      </m:sub>
                    </m:sSub>
                    <m:r>
                      <a:rPr lang="vi-VN" b="0" i="1" smtClean="0">
                        <a:latin typeface="Cambria Math" panose="02040503050406030204" pitchFamily="18" charset="0"/>
                      </a:rPr>
                      <m:t>= </m:t>
                    </m:r>
                    <m:r>
                      <m:rPr>
                        <m:sty m:val="p"/>
                      </m:rPr>
                      <a:rPr lang="vi-VN" i="1">
                        <a:latin typeface="Cambria Math" panose="02040503050406030204" pitchFamily="18" charset="0"/>
                      </a:rPr>
                      <m:t>abca</m:t>
                    </m:r>
                    <m:r>
                      <m:rPr>
                        <m:sty m:val="p"/>
                      </m:rPr>
                      <a:rPr lang="vi-VN" i="1" smtClean="0">
                        <a:latin typeface="Cambria Math" panose="02040503050406030204" pitchFamily="18" charset="0"/>
                      </a:rPr>
                      <m:t>b</m:t>
                    </m:r>
                  </m:oMath>
                </a14:m>
                <a:r>
                  <a:rPr lang="en-US" dirty="0"/>
                  <a:t>, </a:t>
                </a:r>
              </a:p>
              <a:p>
                <a:pPr lvl="1"/>
                <a:r>
                  <a:rPr lang="en-US" dirty="0" err="1"/>
                  <a:t>Tập</a:t>
                </a:r>
                <a:r>
                  <a:rPr lang="en-US" dirty="0"/>
                  <a:t> </a:t>
                </a:r>
                <a:r>
                  <a:rPr lang="en-US" dirty="0" err="1"/>
                  <a:t>hợp</a:t>
                </a:r>
                <a:r>
                  <a:rPr lang="en-US" dirty="0"/>
                  <a:t> 2-shingles </a:t>
                </a:r>
                <a14:m>
                  <m:oMath xmlns:m="http://schemas.openxmlformats.org/officeDocument/2006/math">
                    <m:sSub>
                      <m:sSubPr>
                        <m:ctrlPr>
                          <a:rPr lang="en-US" i="1">
                            <a:latin typeface="Cambria Math" panose="02040503050406030204" pitchFamily="18" charset="0"/>
                          </a:rPr>
                        </m:ctrlPr>
                      </m:sSubPr>
                      <m:e>
                        <m:r>
                          <m:rPr>
                            <m:sty m:val="p"/>
                          </m:rPr>
                          <a:rPr lang="en-US" i="1" smtClean="0">
                            <a:latin typeface="Cambria Math" panose="02040503050406030204" pitchFamily="18" charset="0"/>
                          </a:rPr>
                          <m:t>S</m:t>
                        </m:r>
                        <m:r>
                          <a:rPr lang="vi-VN" b="0" i="1" smtClean="0">
                            <a:latin typeface="Cambria Math" panose="02040503050406030204" pitchFamily="18" charset="0"/>
                          </a:rPr>
                          <m:t>(</m:t>
                        </m:r>
                        <m:r>
                          <m:rPr>
                            <m:sty m:val="p"/>
                          </m:rPr>
                          <a:rPr lang="en-US" i="1">
                            <a:latin typeface="Cambria Math" panose="02040503050406030204" pitchFamily="18" charset="0"/>
                          </a:rPr>
                          <m:t>D</m:t>
                        </m:r>
                      </m:e>
                      <m:sub>
                        <m:r>
                          <a:rPr lang="vi-VN" i="1">
                            <a:latin typeface="Cambria Math" panose="02040503050406030204" pitchFamily="18" charset="0"/>
                          </a:rPr>
                          <m:t>1</m:t>
                        </m:r>
                      </m:sub>
                    </m:sSub>
                    <m:r>
                      <a:rPr lang="vi-VN" b="0" i="1" smtClean="0">
                        <a:latin typeface="Cambria Math" panose="02040503050406030204" pitchFamily="18" charset="0"/>
                      </a:rPr>
                      <m:t>)</m:t>
                    </m:r>
                    <m:r>
                      <a:rPr lang="vi-VN" i="1">
                        <a:latin typeface="Cambria Math" panose="02040503050406030204" pitchFamily="18" charset="0"/>
                      </a:rPr>
                      <m:t>= </m:t>
                    </m:r>
                    <m:r>
                      <a:rPr lang="vi-VN" i="1" smtClean="0">
                        <a:latin typeface="Cambria Math" panose="02040503050406030204" pitchFamily="18" charset="0"/>
                      </a:rPr>
                      <m:t>{</m:t>
                    </m:r>
                    <m:r>
                      <m:rPr>
                        <m:sty m:val="p"/>
                      </m:rPr>
                      <a:rPr lang="vi-VN" i="1">
                        <a:latin typeface="Cambria Math" panose="02040503050406030204" pitchFamily="18" charset="0"/>
                      </a:rPr>
                      <m:t>ab</m:t>
                    </m:r>
                    <m:r>
                      <a:rPr lang="vi-VN" b="0" i="1" smtClean="0">
                        <a:latin typeface="Cambria Math" panose="02040503050406030204" pitchFamily="18" charset="0"/>
                      </a:rPr>
                      <m:t>, </m:t>
                    </m:r>
                    <m:r>
                      <m:rPr>
                        <m:sty m:val="p"/>
                      </m:rPr>
                      <a:rPr lang="vi-VN" i="1">
                        <a:latin typeface="Cambria Math" panose="02040503050406030204" pitchFamily="18" charset="0"/>
                      </a:rPr>
                      <m:t>bc</m:t>
                    </m:r>
                    <m:r>
                      <a:rPr lang="vi-VN" b="0" i="1" smtClean="0">
                        <a:latin typeface="Cambria Math" panose="02040503050406030204" pitchFamily="18" charset="0"/>
                      </a:rPr>
                      <m:t>, </m:t>
                    </m:r>
                    <m:r>
                      <m:rPr>
                        <m:sty m:val="p"/>
                      </m:rPr>
                      <a:rPr lang="vi-VN" i="1">
                        <a:latin typeface="Cambria Math" panose="02040503050406030204" pitchFamily="18" charset="0"/>
                      </a:rPr>
                      <m:t>ca</m:t>
                    </m:r>
                    <m:r>
                      <a:rPr lang="vi-VN" i="1" smtClean="0">
                        <a:latin typeface="Cambria Math" panose="02040503050406030204" pitchFamily="18" charset="0"/>
                      </a:rPr>
                      <m:t>}</m:t>
                    </m:r>
                  </m:oMath>
                </a14:m>
                <a:r>
                  <a:rPr lang="en-US" dirty="0"/>
                  <a:t>, </a:t>
                </a:r>
              </a:p>
              <a:p>
                <a:pPr lvl="1"/>
                <a:r>
                  <a:rPr lang="en-US" dirty="0" err="1"/>
                  <a:t>Hàm</a:t>
                </a:r>
                <a:r>
                  <a:rPr lang="en-US" dirty="0"/>
                  <a:t> </a:t>
                </a:r>
                <a:r>
                  <a:rPr lang="en-US" dirty="0" err="1"/>
                  <a:t>băm</a:t>
                </a:r>
                <a:r>
                  <a:rPr lang="en-US" dirty="0"/>
                  <a:t> shingles </a:t>
                </a:r>
                <a14:m>
                  <m:oMath xmlns:m="http://schemas.openxmlformats.org/officeDocument/2006/math">
                    <m:sSub>
                      <m:sSubPr>
                        <m:ctrlPr>
                          <a:rPr lang="en-US" i="1">
                            <a:latin typeface="Cambria Math" panose="02040503050406030204" pitchFamily="18" charset="0"/>
                          </a:rPr>
                        </m:ctrlPr>
                      </m:sSubPr>
                      <m:e>
                        <m:r>
                          <m:rPr>
                            <m:sty m:val="p"/>
                          </m:rPr>
                          <a:rPr lang="en-US" i="1" smtClean="0">
                            <a:latin typeface="Cambria Math" panose="02040503050406030204" pitchFamily="18" charset="0"/>
                          </a:rPr>
                          <m:t>h</m:t>
                        </m:r>
                        <m:r>
                          <a:rPr lang="vi-VN" i="1">
                            <a:latin typeface="Cambria Math" panose="02040503050406030204" pitchFamily="18" charset="0"/>
                          </a:rPr>
                          <m:t>(</m:t>
                        </m:r>
                        <m:r>
                          <m:rPr>
                            <m:sty m:val="p"/>
                          </m:rPr>
                          <a:rPr lang="en-US" i="1">
                            <a:latin typeface="Cambria Math" panose="02040503050406030204" pitchFamily="18" charset="0"/>
                          </a:rPr>
                          <m:t>D</m:t>
                        </m:r>
                      </m:e>
                      <m:sub>
                        <m:r>
                          <a:rPr lang="vi-VN" i="1">
                            <a:latin typeface="Cambria Math" panose="02040503050406030204" pitchFamily="18" charset="0"/>
                          </a:rPr>
                          <m:t>1</m:t>
                        </m:r>
                      </m:sub>
                    </m:sSub>
                    <m:r>
                      <a:rPr lang="vi-VN" i="1">
                        <a:latin typeface="Cambria Math" panose="02040503050406030204" pitchFamily="18" charset="0"/>
                      </a:rPr>
                      <m:t>)= {</m:t>
                    </m:r>
                    <m:r>
                      <a:rPr lang="vi-VN" b="0" i="1" smtClean="0">
                        <a:latin typeface="Cambria Math" panose="02040503050406030204" pitchFamily="18" charset="0"/>
                      </a:rPr>
                      <m:t>1</m:t>
                    </m:r>
                    <m:r>
                      <a:rPr lang="vi-VN" i="1">
                        <a:latin typeface="Cambria Math" panose="02040503050406030204" pitchFamily="18" charset="0"/>
                      </a:rPr>
                      <m:t>, </m:t>
                    </m:r>
                    <m:r>
                      <a:rPr lang="vi-VN" b="0" i="1" smtClean="0">
                        <a:latin typeface="Cambria Math" panose="02040503050406030204" pitchFamily="18" charset="0"/>
                      </a:rPr>
                      <m:t>5</m:t>
                    </m:r>
                    <m:r>
                      <a:rPr lang="vi-VN" i="1">
                        <a:latin typeface="Cambria Math" panose="02040503050406030204" pitchFamily="18" charset="0"/>
                      </a:rPr>
                      <m:t>, </m:t>
                    </m:r>
                    <m:r>
                      <a:rPr lang="vi-VN" b="0" i="1" smtClean="0">
                        <a:latin typeface="Cambria Math" panose="02040503050406030204" pitchFamily="18" charset="0"/>
                      </a:rPr>
                      <m:t>7</m:t>
                    </m:r>
                    <m:r>
                      <a:rPr lang="vi-VN" i="1">
                        <a:latin typeface="Cambria Math" panose="02040503050406030204" pitchFamily="18" charset="0"/>
                      </a:rPr>
                      <m:t>}</m:t>
                    </m:r>
                  </m:oMath>
                </a14:m>
                <a:endParaRPr lang="en-US" dirty="0"/>
              </a:p>
              <a:p>
                <a:pPr lvl="1"/>
                <a:endParaRPr lang="en-US" dirty="0"/>
              </a:p>
              <a:p>
                <a:r>
                  <a:rPr lang="en-US" dirty="0" err="1"/>
                  <a:t>Tài</a:t>
                </a:r>
                <a:r>
                  <a:rPr lang="en-US" dirty="0"/>
                  <a:t> </a:t>
                </a:r>
                <a:r>
                  <a:rPr lang="en-US" dirty="0" err="1"/>
                  <a:t>liệu</a:t>
                </a:r>
                <a:r>
                  <a:rPr lang="en-US" dirty="0"/>
                  <a:t> </a:t>
                </a:r>
                <a:r>
                  <a:rPr lang="en-US" dirty="0" err="1"/>
                  <a:t>có</a:t>
                </a:r>
                <a:r>
                  <a:rPr lang="en-US" dirty="0"/>
                  <a:t> </a:t>
                </a:r>
                <a:r>
                  <a:rPr lang="en-US" dirty="0" err="1"/>
                  <a:t>khả</a:t>
                </a:r>
                <a:r>
                  <a:rPr lang="en-US" dirty="0"/>
                  <a:t> </a:t>
                </a:r>
                <a:r>
                  <a:rPr lang="en-US" dirty="0" err="1"/>
                  <a:t>năng</a:t>
                </a:r>
                <a:r>
                  <a:rPr lang="en-US" dirty="0"/>
                  <a:t> </a:t>
                </a:r>
                <a:r>
                  <a:rPr lang="en-US" dirty="0" err="1"/>
                  <a:t>tương</a:t>
                </a:r>
                <a:r>
                  <a:rPr lang="en-US" dirty="0"/>
                  <a:t> </a:t>
                </a:r>
                <a:r>
                  <a:rPr lang="en-US" dirty="0" err="1"/>
                  <a:t>tự</a:t>
                </a:r>
                <a:r>
                  <a:rPr lang="en-US" dirty="0"/>
                  <a:t> </a:t>
                </a:r>
                <a:r>
                  <a:rPr lang="en-US" dirty="0" err="1"/>
                  <a:t>sẽ</a:t>
                </a:r>
                <a:r>
                  <a:rPr lang="en-US" dirty="0"/>
                  <a:t> </a:t>
                </a:r>
                <a:r>
                  <a:rPr lang="en-US" dirty="0" err="1"/>
                  <a:t>có</a:t>
                </a:r>
                <a:r>
                  <a:rPr lang="en-US" dirty="0"/>
                  <a:t> </a:t>
                </a:r>
                <a:r>
                  <a:rPr lang="en-US" dirty="0" err="1"/>
                  <a:t>chung</a:t>
                </a:r>
                <a:r>
                  <a:rPr lang="en-US" dirty="0"/>
                  <a:t> </a:t>
                </a:r>
                <a:r>
                  <a:rPr lang="en-US" dirty="0" err="1"/>
                  <a:t>nhiều</a:t>
                </a:r>
                <a:r>
                  <a:rPr lang="en-US" dirty="0"/>
                  <a:t> shingles</a:t>
                </a:r>
              </a:p>
              <a:p>
                <a:pPr marL="0" indent="0">
                  <a:buNone/>
                </a:pPr>
                <a:endParaRPr lang="en-US" dirty="0"/>
              </a:p>
              <a:p>
                <a:r>
                  <a:rPr lang="en-US" dirty="0" err="1"/>
                  <a:t>Việc</a:t>
                </a:r>
                <a:r>
                  <a:rPr lang="en-US" dirty="0"/>
                  <a:t> </a:t>
                </a:r>
                <a:r>
                  <a:rPr lang="en-US" dirty="0" err="1"/>
                  <a:t>lựa</a:t>
                </a:r>
                <a:r>
                  <a:rPr lang="en-US" dirty="0"/>
                  <a:t> </a:t>
                </a:r>
                <a:r>
                  <a:rPr lang="en-US" dirty="0" err="1"/>
                  <a:t>chọn</a:t>
                </a:r>
                <a:r>
                  <a:rPr lang="en-US" dirty="0"/>
                  <a:t> k </a:t>
                </a:r>
                <a:r>
                  <a:rPr lang="en-US" dirty="0" err="1"/>
                  <a:t>có</a:t>
                </a:r>
                <a:r>
                  <a:rPr lang="en-US" dirty="0"/>
                  <a:t> </a:t>
                </a:r>
                <a:r>
                  <a:rPr lang="en-US" dirty="0" err="1"/>
                  <a:t>thể</a:t>
                </a:r>
                <a:r>
                  <a:rPr lang="en-US" dirty="0"/>
                  <a:t> </a:t>
                </a:r>
                <a:r>
                  <a:rPr lang="en-US" dirty="0" err="1"/>
                  <a:t>là</a:t>
                </a:r>
                <a:r>
                  <a:rPr lang="en-US" dirty="0"/>
                  <a:t> </a:t>
                </a:r>
                <a:r>
                  <a:rPr lang="en-US" dirty="0" err="1"/>
                  <a:t>bất</a:t>
                </a:r>
                <a:r>
                  <a:rPr lang="en-US" dirty="0"/>
                  <a:t> </a:t>
                </a:r>
                <a:r>
                  <a:rPr lang="en-US" dirty="0" err="1"/>
                  <a:t>kì</a:t>
                </a:r>
                <a:r>
                  <a:rPr lang="en-US" dirty="0"/>
                  <a:t> </a:t>
                </a:r>
                <a:r>
                  <a:rPr lang="en-US" dirty="0" err="1"/>
                  <a:t>hằng</a:t>
                </a:r>
                <a:r>
                  <a:rPr lang="en-US" dirty="0"/>
                  <a:t> </a:t>
                </a:r>
                <a:r>
                  <a:rPr lang="en-US" dirty="0" err="1"/>
                  <a:t>số</a:t>
                </a:r>
                <a:r>
                  <a:rPr lang="en-US" dirty="0"/>
                  <a:t> </a:t>
                </a:r>
                <a:r>
                  <a:rPr lang="en-US" dirty="0" err="1"/>
                  <a:t>nào</a:t>
                </a:r>
                <a:r>
                  <a:rPr lang="en-US" dirty="0"/>
                  <a:t>. </a:t>
                </a:r>
                <a:r>
                  <a:rPr lang="en-US" dirty="0" err="1"/>
                  <a:t>Tuy</a:t>
                </a:r>
                <a:r>
                  <a:rPr lang="en-US" dirty="0"/>
                  <a:t> </a:t>
                </a:r>
                <a:r>
                  <a:rPr lang="en-US" dirty="0" err="1"/>
                  <a:t>nhiên</a:t>
                </a:r>
                <a:r>
                  <a:rPr lang="en-US" dirty="0"/>
                  <a:t> </a:t>
                </a:r>
                <a:r>
                  <a:rPr lang="en-US" dirty="0" err="1"/>
                  <a:t>nếu</a:t>
                </a:r>
                <a:r>
                  <a:rPr lang="en-US" dirty="0"/>
                  <a:t> k </a:t>
                </a:r>
                <a:r>
                  <a:rPr lang="en-US" dirty="0" err="1"/>
                  <a:t>quá</a:t>
                </a:r>
                <a:r>
                  <a:rPr lang="en-US" dirty="0"/>
                  <a:t> </a:t>
                </a:r>
                <a:r>
                  <a:rPr lang="en-US" dirty="0" err="1"/>
                  <a:t>nhỏ</a:t>
                </a:r>
                <a:r>
                  <a:rPr lang="en-US" dirty="0"/>
                  <a:t>, </a:t>
                </a:r>
                <a:r>
                  <a:rPr lang="en-US" dirty="0" err="1"/>
                  <a:t>dẫn</a:t>
                </a:r>
                <a:r>
                  <a:rPr lang="en-US" dirty="0"/>
                  <a:t> </a:t>
                </a:r>
                <a:r>
                  <a:rPr lang="en-US" dirty="0" err="1"/>
                  <a:t>đến</a:t>
                </a:r>
                <a:r>
                  <a:rPr lang="en-US" dirty="0"/>
                  <a:t> </a:t>
                </a:r>
                <a:r>
                  <a:rPr lang="en-US" dirty="0" err="1"/>
                  <a:t>các</a:t>
                </a:r>
                <a:r>
                  <a:rPr lang="en-US" dirty="0"/>
                  <a:t> </a:t>
                </a:r>
                <a:r>
                  <a:rPr lang="en-US" dirty="0" err="1"/>
                  <a:t>tài</a:t>
                </a:r>
                <a:r>
                  <a:rPr lang="en-US" dirty="0"/>
                  <a:t> </a:t>
                </a:r>
                <a:r>
                  <a:rPr lang="en-US" dirty="0" err="1"/>
                  <a:t>liệu</a:t>
                </a:r>
                <a:r>
                  <a:rPr lang="en-US" dirty="0"/>
                  <a:t> </a:t>
                </a:r>
                <a:r>
                  <a:rPr lang="en-US" dirty="0" err="1"/>
                  <a:t>đều</a:t>
                </a:r>
                <a:r>
                  <a:rPr lang="en-US" dirty="0"/>
                  <a:t> </a:t>
                </a:r>
                <a:r>
                  <a:rPr lang="en-US" dirty="0" err="1"/>
                  <a:t>có</a:t>
                </a:r>
                <a:r>
                  <a:rPr lang="en-US" dirty="0"/>
                  <a:t> </a:t>
                </a:r>
                <a:r>
                  <a:rPr lang="en-US" dirty="0" err="1"/>
                  <a:t>độ</a:t>
                </a:r>
                <a:r>
                  <a:rPr lang="en-US" dirty="0"/>
                  <a:t> </a:t>
                </a:r>
                <a:r>
                  <a:rPr lang="en-US" dirty="0" err="1"/>
                  <a:t>tương</a:t>
                </a:r>
                <a:r>
                  <a:rPr lang="en-US" dirty="0"/>
                  <a:t> </a:t>
                </a:r>
                <a:r>
                  <a:rPr lang="en-US" dirty="0" err="1"/>
                  <a:t>tự</a:t>
                </a:r>
                <a:r>
                  <a:rPr lang="en-US" dirty="0"/>
                  <a:t> Jaccard </a:t>
                </a:r>
                <a:r>
                  <a:rPr lang="en-US" dirty="0" err="1"/>
                  <a:t>cao</a:t>
                </a:r>
                <a:r>
                  <a:rPr lang="en-US" dirty="0"/>
                  <a:t>.</a:t>
                </a:r>
              </a:p>
              <a:p>
                <a:endParaRPr lang="en-US" dirty="0"/>
              </a:p>
              <a:p>
                <a:pPr marL="0" indent="0">
                  <a:buNone/>
                </a:pPr>
                <a:r>
                  <a:rPr lang="en-US" dirty="0">
                    <a:solidFill>
                      <a:srgbClr val="FF0000"/>
                    </a:solidFill>
                  </a:rPr>
                  <a:t>=&gt; k </a:t>
                </a:r>
                <a:r>
                  <a:rPr lang="vi-VN" dirty="0">
                    <a:solidFill>
                      <a:srgbClr val="FF0000"/>
                    </a:solidFill>
                  </a:rPr>
                  <a:t>nên được chọn đủ lớn để xác suất của bất kỳ shingle nào xuất hiện trong bất kỳ tài liệu nào là thấp.</a:t>
                </a:r>
                <a:r>
                  <a:rPr lang="en-US" dirty="0">
                    <a:solidFill>
                      <a:srgbClr val="FF0000"/>
                    </a:solidFill>
                  </a:rPr>
                  <a:t> </a:t>
                </a:r>
              </a:p>
              <a:p>
                <a:endParaRPr lang="en-US" dirty="0"/>
              </a:p>
            </p:txBody>
          </p:sp>
        </mc:Choice>
        <mc:Fallback xmlns="">
          <p:sp>
            <p:nvSpPr>
              <p:cNvPr id="3" name="Content Placeholder 2">
                <a:extLst>
                  <a:ext uri="{FF2B5EF4-FFF2-40B4-BE49-F238E27FC236}">
                    <a16:creationId xmlns:a16="http://schemas.microsoft.com/office/drawing/2014/main" id="{F7A2D5DB-C917-4642-9E4D-48FB4D7B8957}"/>
                  </a:ext>
                </a:extLst>
              </p:cNvPr>
              <p:cNvSpPr>
                <a:spLocks noGrp="1" noRot="1" noChangeAspect="1" noMove="1" noResize="1" noEditPoints="1" noAdjustHandles="1" noChangeArrowheads="1" noChangeShapeType="1" noTextEdit="1"/>
              </p:cNvSpPr>
              <p:nvPr>
                <p:ph idx="1"/>
              </p:nvPr>
            </p:nvSpPr>
            <p:spPr>
              <a:blipFill>
                <a:blip r:embed="rId3"/>
                <a:stretch>
                  <a:fillRect l="-926" t="-1401"/>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02407AB0-0C07-1340-ACF9-63D7A310392A}"/>
              </a:ext>
            </a:extLst>
          </p:cNvPr>
          <p:cNvSpPr>
            <a:spLocks noGrp="1"/>
          </p:cNvSpPr>
          <p:nvPr>
            <p:ph type="sldNum" sz="quarter" idx="12"/>
          </p:nvPr>
        </p:nvSpPr>
        <p:spPr/>
        <p:txBody>
          <a:bodyPr/>
          <a:lstStyle/>
          <a:p>
            <a:fld id="{20B7F220-0825-4B9B-9156-FF79F33775FE}" type="slidenum">
              <a:rPr lang="vi-VN" smtClean="0"/>
              <a:t>11</a:t>
            </a:fld>
            <a:endParaRPr lang="vi-VN"/>
          </a:p>
        </p:txBody>
      </p:sp>
    </p:spTree>
    <p:extLst>
      <p:ext uri="{BB962C8B-B14F-4D97-AF65-F5344CB8AC3E}">
        <p14:creationId xmlns:p14="http://schemas.microsoft.com/office/powerpoint/2010/main" val="15760127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8A4F56-075B-6A42-B81D-4C81505254ED}"/>
              </a:ext>
            </a:extLst>
          </p:cNvPr>
          <p:cNvSpPr>
            <a:spLocks noGrp="1"/>
          </p:cNvSpPr>
          <p:nvPr>
            <p:ph type="title"/>
          </p:nvPr>
        </p:nvSpPr>
        <p:spPr/>
        <p:txBody>
          <a:bodyPr/>
          <a:lstStyle/>
          <a:p>
            <a:r>
              <a:rPr lang="en-US" dirty="0"/>
              <a:t>SHINGLING</a:t>
            </a:r>
          </a:p>
        </p:txBody>
      </p:sp>
      <p:sp>
        <p:nvSpPr>
          <p:cNvPr id="3" name="Content Placeholder 2">
            <a:extLst>
              <a:ext uri="{FF2B5EF4-FFF2-40B4-BE49-F238E27FC236}">
                <a16:creationId xmlns:a16="http://schemas.microsoft.com/office/drawing/2014/main" id="{B7E844FB-4973-1B4A-A6AC-6A0C882061CF}"/>
              </a:ext>
            </a:extLst>
          </p:cNvPr>
          <p:cNvSpPr>
            <a:spLocks noGrp="1"/>
          </p:cNvSpPr>
          <p:nvPr>
            <p:ph idx="1"/>
          </p:nvPr>
        </p:nvSpPr>
        <p:spPr>
          <a:xfrm>
            <a:off x="457200" y="1600206"/>
            <a:ext cx="4781550" cy="4525963"/>
          </a:xfrm>
        </p:spPr>
        <p:txBody>
          <a:bodyPr/>
          <a:lstStyle/>
          <a:p>
            <a:r>
              <a:rPr lang="en-US" dirty="0" err="1"/>
              <a:t>Chuyển</a:t>
            </a:r>
            <a:r>
              <a:rPr lang="en-US" dirty="0"/>
              <a:t> </a:t>
            </a:r>
            <a:r>
              <a:rPr lang="en-US" dirty="0" err="1"/>
              <a:t>đổi</a:t>
            </a:r>
            <a:r>
              <a:rPr lang="en-US" dirty="0"/>
              <a:t> </a:t>
            </a:r>
            <a:r>
              <a:rPr lang="en-US" dirty="0" err="1"/>
              <a:t>tập</a:t>
            </a:r>
            <a:r>
              <a:rPr lang="en-US" dirty="0"/>
              <a:t> </a:t>
            </a:r>
            <a:r>
              <a:rPr lang="en-US" dirty="0" err="1"/>
              <a:t>hợp</a:t>
            </a:r>
            <a:r>
              <a:rPr lang="en-US" dirty="0"/>
              <a:t> </a:t>
            </a:r>
            <a:r>
              <a:rPr lang="en-US" dirty="0" err="1"/>
              <a:t>thành</a:t>
            </a:r>
            <a:r>
              <a:rPr lang="en-US" dirty="0"/>
              <a:t> ma </a:t>
            </a:r>
            <a:r>
              <a:rPr lang="en-US" dirty="0" err="1"/>
              <a:t>trận</a:t>
            </a:r>
            <a:endParaRPr lang="en-US" dirty="0"/>
          </a:p>
          <a:p>
            <a:pPr lvl="1"/>
            <a:r>
              <a:rPr lang="en-US" dirty="0" err="1"/>
              <a:t>Hàng</a:t>
            </a:r>
            <a:r>
              <a:rPr lang="en-US" dirty="0"/>
              <a:t>: </a:t>
            </a:r>
            <a:r>
              <a:rPr lang="en-US" dirty="0" err="1"/>
              <a:t>Các</a:t>
            </a:r>
            <a:r>
              <a:rPr lang="en-US" dirty="0"/>
              <a:t> </a:t>
            </a:r>
            <a:r>
              <a:rPr lang="en-US" dirty="0" err="1"/>
              <a:t>phần</a:t>
            </a:r>
            <a:r>
              <a:rPr lang="en-US" dirty="0"/>
              <a:t> </a:t>
            </a:r>
            <a:r>
              <a:rPr lang="en-US" dirty="0" err="1"/>
              <a:t>tử</a:t>
            </a:r>
            <a:r>
              <a:rPr lang="en-US" dirty="0"/>
              <a:t> (shingles)</a:t>
            </a:r>
          </a:p>
          <a:p>
            <a:pPr lvl="1"/>
            <a:r>
              <a:rPr lang="en-US" dirty="0" err="1"/>
              <a:t>Cột</a:t>
            </a:r>
            <a:r>
              <a:rPr lang="en-US" dirty="0"/>
              <a:t>: </a:t>
            </a:r>
            <a:r>
              <a:rPr lang="en-US" dirty="0" err="1"/>
              <a:t>Các</a:t>
            </a:r>
            <a:r>
              <a:rPr lang="en-US" dirty="0"/>
              <a:t> </a:t>
            </a:r>
            <a:r>
              <a:rPr lang="en-US" dirty="0" err="1"/>
              <a:t>tập</a:t>
            </a:r>
            <a:r>
              <a:rPr lang="en-US" dirty="0"/>
              <a:t> </a:t>
            </a:r>
            <a:r>
              <a:rPr lang="en-US" dirty="0" err="1"/>
              <a:t>hợp</a:t>
            </a:r>
            <a:r>
              <a:rPr lang="en-US" dirty="0"/>
              <a:t> (</a:t>
            </a:r>
            <a:r>
              <a:rPr lang="en-US" dirty="0" err="1"/>
              <a:t>tài</a:t>
            </a:r>
            <a:r>
              <a:rPr lang="en-US" dirty="0"/>
              <a:t> </a:t>
            </a:r>
            <a:r>
              <a:rPr lang="en-US" dirty="0" err="1"/>
              <a:t>liệu</a:t>
            </a:r>
            <a:r>
              <a:rPr lang="en-US" dirty="0"/>
              <a:t>)</a:t>
            </a:r>
          </a:p>
          <a:p>
            <a:pPr lvl="1"/>
            <a:endParaRPr lang="en-US" dirty="0"/>
          </a:p>
          <a:p>
            <a:r>
              <a:rPr lang="en-US" dirty="0" err="1"/>
              <a:t>Giá</a:t>
            </a:r>
            <a:r>
              <a:rPr lang="en-US" dirty="0"/>
              <a:t> </a:t>
            </a:r>
            <a:r>
              <a:rPr lang="en-US" dirty="0" err="1"/>
              <a:t>trị</a:t>
            </a:r>
            <a:r>
              <a:rPr lang="en-US" dirty="0"/>
              <a:t> 1 </a:t>
            </a:r>
            <a:r>
              <a:rPr lang="en-US" dirty="0" err="1"/>
              <a:t>tại</a:t>
            </a:r>
            <a:r>
              <a:rPr lang="en-US" dirty="0"/>
              <a:t> </a:t>
            </a:r>
            <a:r>
              <a:rPr lang="en-US" dirty="0" err="1"/>
              <a:t>hàng</a:t>
            </a:r>
            <a:r>
              <a:rPr lang="en-US" dirty="0"/>
              <a:t> </a:t>
            </a:r>
            <a:r>
              <a:rPr lang="en-US" b="1" dirty="0"/>
              <a:t>e </a:t>
            </a:r>
            <a:r>
              <a:rPr lang="en-US" dirty="0" err="1"/>
              <a:t>và</a:t>
            </a:r>
            <a:r>
              <a:rPr lang="en-US" dirty="0"/>
              <a:t> </a:t>
            </a:r>
            <a:r>
              <a:rPr lang="en-US" dirty="0" err="1"/>
              <a:t>cột</a:t>
            </a:r>
            <a:r>
              <a:rPr lang="en-US" dirty="0"/>
              <a:t> </a:t>
            </a:r>
            <a:r>
              <a:rPr lang="en-US" b="1" dirty="0"/>
              <a:t>s</a:t>
            </a:r>
            <a:r>
              <a:rPr lang="en-US" dirty="0"/>
              <a:t> </a:t>
            </a:r>
            <a:r>
              <a:rPr lang="en-US" dirty="0" err="1"/>
              <a:t>nếu</a:t>
            </a:r>
            <a:r>
              <a:rPr lang="en-US" dirty="0"/>
              <a:t> </a:t>
            </a:r>
            <a:r>
              <a:rPr lang="en-US" dirty="0" err="1"/>
              <a:t>và</a:t>
            </a:r>
            <a:r>
              <a:rPr lang="en-US" dirty="0"/>
              <a:t> </a:t>
            </a:r>
            <a:r>
              <a:rPr lang="en-US" dirty="0" err="1"/>
              <a:t>chỉ</a:t>
            </a:r>
            <a:r>
              <a:rPr lang="en-US" dirty="0"/>
              <a:t> </a:t>
            </a:r>
            <a:r>
              <a:rPr lang="en-US" dirty="0" err="1"/>
              <a:t>nếu</a:t>
            </a:r>
            <a:r>
              <a:rPr lang="en-US" dirty="0"/>
              <a:t> </a:t>
            </a:r>
            <a:r>
              <a:rPr lang="en-US" b="1" dirty="0"/>
              <a:t>e</a:t>
            </a:r>
            <a:r>
              <a:rPr lang="en-US" dirty="0"/>
              <a:t> </a:t>
            </a:r>
            <a:r>
              <a:rPr lang="en-US" dirty="0" err="1"/>
              <a:t>là</a:t>
            </a:r>
            <a:r>
              <a:rPr lang="en-US" dirty="0"/>
              <a:t> </a:t>
            </a:r>
            <a:r>
              <a:rPr lang="en-US" dirty="0" err="1"/>
              <a:t>thành</a:t>
            </a:r>
            <a:r>
              <a:rPr lang="en-US" dirty="0"/>
              <a:t> </a:t>
            </a:r>
            <a:r>
              <a:rPr lang="en-US" dirty="0" err="1"/>
              <a:t>phần</a:t>
            </a:r>
            <a:r>
              <a:rPr lang="en-US" dirty="0"/>
              <a:t> </a:t>
            </a:r>
            <a:r>
              <a:rPr lang="en-US" dirty="0" err="1"/>
              <a:t>của</a:t>
            </a:r>
            <a:r>
              <a:rPr lang="en-US" dirty="0"/>
              <a:t> </a:t>
            </a:r>
            <a:r>
              <a:rPr lang="en-US" b="1" dirty="0"/>
              <a:t>s</a:t>
            </a:r>
          </a:p>
          <a:p>
            <a:endParaRPr lang="en-US" b="1" dirty="0"/>
          </a:p>
          <a:p>
            <a:r>
              <a:rPr lang="en-US" dirty="0" err="1"/>
              <a:t>Tương</a:t>
            </a:r>
            <a:r>
              <a:rPr lang="en-US" dirty="0"/>
              <a:t> </a:t>
            </a:r>
            <a:r>
              <a:rPr lang="en-US" dirty="0" err="1"/>
              <a:t>đồng</a:t>
            </a:r>
            <a:r>
              <a:rPr lang="en-US" dirty="0"/>
              <a:t> </a:t>
            </a:r>
            <a:r>
              <a:rPr lang="en-US" dirty="0" err="1"/>
              <a:t>cột</a:t>
            </a:r>
            <a:r>
              <a:rPr lang="en-US" dirty="0"/>
              <a:t> </a:t>
            </a:r>
            <a:r>
              <a:rPr lang="en-US" dirty="0" err="1"/>
              <a:t>là</a:t>
            </a:r>
            <a:r>
              <a:rPr lang="en-US" dirty="0"/>
              <a:t> </a:t>
            </a:r>
            <a:r>
              <a:rPr lang="en-US" dirty="0" err="1"/>
              <a:t>tương</a:t>
            </a:r>
            <a:r>
              <a:rPr lang="en-US" dirty="0"/>
              <a:t> </a:t>
            </a:r>
            <a:r>
              <a:rPr lang="en-US" dirty="0" err="1"/>
              <a:t>đồng</a:t>
            </a:r>
            <a:r>
              <a:rPr lang="en-US" dirty="0"/>
              <a:t> Jaccard </a:t>
            </a:r>
            <a:r>
              <a:rPr lang="en-US" dirty="0" err="1"/>
              <a:t>của</a:t>
            </a:r>
            <a:r>
              <a:rPr lang="en-US" dirty="0"/>
              <a:t> </a:t>
            </a:r>
            <a:r>
              <a:rPr lang="en-US" dirty="0" err="1"/>
              <a:t>các</a:t>
            </a:r>
            <a:r>
              <a:rPr lang="en-US" dirty="0"/>
              <a:t> </a:t>
            </a:r>
            <a:r>
              <a:rPr lang="en-US" dirty="0" err="1"/>
              <a:t>tập</a:t>
            </a:r>
            <a:r>
              <a:rPr lang="en-US" dirty="0"/>
              <a:t> </a:t>
            </a:r>
            <a:r>
              <a:rPr lang="en-US" dirty="0" err="1"/>
              <a:t>hợp</a:t>
            </a:r>
            <a:r>
              <a:rPr lang="en-US" dirty="0"/>
              <a:t> </a:t>
            </a:r>
            <a:r>
              <a:rPr lang="en-US" dirty="0" err="1"/>
              <a:t>tương</a:t>
            </a:r>
            <a:r>
              <a:rPr lang="en-US" dirty="0"/>
              <a:t> </a:t>
            </a:r>
            <a:r>
              <a:rPr lang="en-US" dirty="0" err="1"/>
              <a:t>ứng</a:t>
            </a:r>
            <a:r>
              <a:rPr lang="en-US" dirty="0"/>
              <a:t> (</a:t>
            </a:r>
            <a:r>
              <a:rPr lang="en-US" dirty="0" err="1"/>
              <a:t>các</a:t>
            </a:r>
            <a:r>
              <a:rPr lang="en-US" dirty="0"/>
              <a:t> </a:t>
            </a:r>
            <a:r>
              <a:rPr lang="en-US" dirty="0" err="1"/>
              <a:t>hàng</a:t>
            </a:r>
            <a:r>
              <a:rPr lang="en-US" dirty="0"/>
              <a:t> </a:t>
            </a:r>
            <a:r>
              <a:rPr lang="en-US" dirty="0" err="1"/>
              <a:t>có</a:t>
            </a:r>
            <a:r>
              <a:rPr lang="en-US" dirty="0"/>
              <a:t> </a:t>
            </a:r>
            <a:r>
              <a:rPr lang="en-US" dirty="0" err="1"/>
              <a:t>giá</a:t>
            </a:r>
            <a:r>
              <a:rPr lang="en-US" dirty="0"/>
              <a:t> </a:t>
            </a:r>
            <a:r>
              <a:rPr lang="en-US" dirty="0" err="1"/>
              <a:t>trị</a:t>
            </a:r>
            <a:r>
              <a:rPr lang="en-US" dirty="0"/>
              <a:t> 1)</a:t>
            </a:r>
          </a:p>
          <a:p>
            <a:pPr lvl="1"/>
            <a:endParaRPr lang="en-US" dirty="0"/>
          </a:p>
          <a:p>
            <a:endParaRPr lang="en-US" dirty="0"/>
          </a:p>
        </p:txBody>
      </p:sp>
      <p:sp>
        <p:nvSpPr>
          <p:cNvPr id="4" name="Slide Number Placeholder 3">
            <a:extLst>
              <a:ext uri="{FF2B5EF4-FFF2-40B4-BE49-F238E27FC236}">
                <a16:creationId xmlns:a16="http://schemas.microsoft.com/office/drawing/2014/main" id="{F26BECB1-28C3-184F-BB82-E6400662FD17}"/>
              </a:ext>
            </a:extLst>
          </p:cNvPr>
          <p:cNvSpPr>
            <a:spLocks noGrp="1"/>
          </p:cNvSpPr>
          <p:nvPr>
            <p:ph type="sldNum" sz="quarter" idx="12"/>
          </p:nvPr>
        </p:nvSpPr>
        <p:spPr/>
        <p:txBody>
          <a:bodyPr/>
          <a:lstStyle/>
          <a:p>
            <a:fld id="{20B7F220-0825-4B9B-9156-FF79F33775FE}" type="slidenum">
              <a:rPr lang="vi-VN" smtClean="0"/>
              <a:t>12</a:t>
            </a:fld>
            <a:endParaRPr lang="vi-VN"/>
          </a:p>
        </p:txBody>
      </p:sp>
      <p:pic>
        <p:nvPicPr>
          <p:cNvPr id="5" name="Picture 4">
            <a:extLst>
              <a:ext uri="{FF2B5EF4-FFF2-40B4-BE49-F238E27FC236}">
                <a16:creationId xmlns:a16="http://schemas.microsoft.com/office/drawing/2014/main" id="{0ABEB085-F7B9-7240-B89F-8776559C71F1}"/>
              </a:ext>
            </a:extLst>
          </p:cNvPr>
          <p:cNvPicPr>
            <a:picLocks noChangeAspect="1"/>
          </p:cNvPicPr>
          <p:nvPr/>
        </p:nvPicPr>
        <p:blipFill>
          <a:blip r:embed="rId2"/>
          <a:stretch>
            <a:fillRect/>
          </a:stretch>
        </p:blipFill>
        <p:spPr>
          <a:xfrm>
            <a:off x="5391150" y="1332707"/>
            <a:ext cx="3752850" cy="4963770"/>
          </a:xfrm>
          <a:prstGeom prst="rect">
            <a:avLst/>
          </a:prstGeom>
        </p:spPr>
      </p:pic>
    </p:spTree>
    <p:extLst>
      <p:ext uri="{BB962C8B-B14F-4D97-AF65-F5344CB8AC3E}">
        <p14:creationId xmlns:p14="http://schemas.microsoft.com/office/powerpoint/2010/main" val="17784119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CF109F-3619-5D41-8E88-A5740716A97C}"/>
              </a:ext>
            </a:extLst>
          </p:cNvPr>
          <p:cNvSpPr>
            <a:spLocks noGrp="1"/>
          </p:cNvSpPr>
          <p:nvPr>
            <p:ph type="title"/>
          </p:nvPr>
        </p:nvSpPr>
        <p:spPr/>
        <p:txBody>
          <a:bodyPr/>
          <a:lstStyle/>
          <a:p>
            <a:r>
              <a:rPr lang="en-US" dirty="0"/>
              <a:t>Min-Hashing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2BA906D-00AD-F94F-BB80-AC17ECC3DFD6}"/>
                  </a:ext>
                </a:extLst>
              </p:cNvPr>
              <p:cNvSpPr>
                <a:spLocks noGrp="1"/>
              </p:cNvSpPr>
              <p:nvPr>
                <p:ph idx="1"/>
              </p:nvPr>
            </p:nvSpPr>
            <p:spPr/>
            <p:txBody>
              <a:bodyPr/>
              <a:lstStyle/>
              <a:p>
                <a:r>
                  <a:rPr lang="en-US" dirty="0"/>
                  <a:t>Chuyển </a:t>
                </a:r>
                <a:r>
                  <a:rPr lang="en-US" dirty="0" err="1"/>
                  <a:t>đổi</a:t>
                </a:r>
                <a:r>
                  <a:rPr lang="en-US" dirty="0"/>
                  <a:t> </a:t>
                </a:r>
                <a:r>
                  <a:rPr lang="en-US" dirty="0" err="1"/>
                  <a:t>tập</a:t>
                </a:r>
                <a:r>
                  <a:rPr lang="en-US" dirty="0"/>
                  <a:t> </a:t>
                </a:r>
                <a:r>
                  <a:rPr lang="en-US" dirty="0" err="1"/>
                  <a:t>hợp</a:t>
                </a:r>
                <a:r>
                  <a:rPr lang="en-US" dirty="0"/>
                  <a:t> </a:t>
                </a:r>
                <a:r>
                  <a:rPr lang="en-US" dirty="0" err="1"/>
                  <a:t>lớn</a:t>
                </a:r>
                <a:r>
                  <a:rPr lang="en-US" dirty="0"/>
                  <a:t> </a:t>
                </a:r>
                <a:r>
                  <a:rPr lang="en-US" dirty="0" err="1"/>
                  <a:t>thành</a:t>
                </a:r>
                <a:r>
                  <a:rPr lang="en-US" dirty="0"/>
                  <a:t> </a:t>
                </a:r>
                <a:r>
                  <a:rPr lang="en-US" dirty="0" err="1"/>
                  <a:t>chữ</a:t>
                </a:r>
                <a:r>
                  <a:rPr lang="en-US" dirty="0"/>
                  <a:t> </a:t>
                </a:r>
                <a:r>
                  <a:rPr lang="en-US" dirty="0" err="1"/>
                  <a:t>ký</a:t>
                </a:r>
                <a:r>
                  <a:rPr lang="en-US" dirty="0"/>
                  <a:t> </a:t>
                </a:r>
                <a:r>
                  <a:rPr lang="en-US" dirty="0" err="1"/>
                  <a:t>ngắn</a:t>
                </a:r>
                <a:r>
                  <a:rPr lang="en-US" dirty="0"/>
                  <a:t>, </a:t>
                </a:r>
                <a:r>
                  <a:rPr lang="en-US" dirty="0" err="1"/>
                  <a:t>trong</a:t>
                </a:r>
                <a:r>
                  <a:rPr lang="en-US" dirty="0"/>
                  <a:t> </a:t>
                </a:r>
                <a:r>
                  <a:rPr lang="en-US" dirty="0" err="1"/>
                  <a:t>khi</a:t>
                </a:r>
                <a:r>
                  <a:rPr lang="en-US" dirty="0"/>
                  <a:t> </a:t>
                </a:r>
                <a:r>
                  <a:rPr lang="en-US" dirty="0" err="1"/>
                  <a:t>vẫn</a:t>
                </a:r>
                <a:r>
                  <a:rPr lang="en-US" dirty="0"/>
                  <a:t> </a:t>
                </a:r>
                <a:r>
                  <a:rPr lang="en-US" dirty="0" err="1"/>
                  <a:t>bảo</a:t>
                </a:r>
                <a:r>
                  <a:rPr lang="en-US" dirty="0"/>
                  <a:t> </a:t>
                </a:r>
                <a:r>
                  <a:rPr lang="en-US" dirty="0" err="1"/>
                  <a:t>tồn</a:t>
                </a:r>
                <a:r>
                  <a:rPr lang="en-US" dirty="0"/>
                  <a:t> </a:t>
                </a:r>
                <a:r>
                  <a:rPr lang="en-US" dirty="0" err="1"/>
                  <a:t>tính</a:t>
                </a:r>
                <a:r>
                  <a:rPr lang="en-US" dirty="0"/>
                  <a:t> </a:t>
                </a:r>
                <a:r>
                  <a:rPr lang="en-US" dirty="0" err="1"/>
                  <a:t>tương</a:t>
                </a:r>
                <a:r>
                  <a:rPr lang="en-US" dirty="0"/>
                  <a:t> </a:t>
                </a:r>
                <a:r>
                  <a:rPr lang="en-US" dirty="0" err="1"/>
                  <a:t>tự</a:t>
                </a:r>
                <a:r>
                  <a:rPr lang="en-US" dirty="0"/>
                  <a:t>.</a:t>
                </a:r>
              </a:p>
              <a:p>
                <a:endParaRPr lang="en-US" dirty="0"/>
              </a:p>
              <a:p>
                <a:r>
                  <a:rPr lang="en-US" dirty="0" err="1"/>
                  <a:t>Ý</a:t>
                </a:r>
                <a:r>
                  <a:rPr lang="en-US" dirty="0"/>
                  <a:t> </a:t>
                </a:r>
                <a:r>
                  <a:rPr lang="en-US" dirty="0" err="1"/>
                  <a:t>tưởng</a:t>
                </a:r>
                <a:r>
                  <a:rPr lang="en-US" dirty="0"/>
                  <a:t> </a:t>
                </a:r>
                <a:r>
                  <a:rPr lang="en-US" dirty="0" err="1"/>
                  <a:t>là</a:t>
                </a:r>
                <a:r>
                  <a:rPr lang="en-US" dirty="0"/>
                  <a:t> </a:t>
                </a:r>
                <a:r>
                  <a:rPr lang="en-US" dirty="0" err="1"/>
                  <a:t>băm</a:t>
                </a:r>
                <a:r>
                  <a:rPr lang="en-US" dirty="0"/>
                  <a:t> </a:t>
                </a:r>
                <a:r>
                  <a:rPr lang="en-US" dirty="0" err="1"/>
                  <a:t>từng</a:t>
                </a:r>
                <a:r>
                  <a:rPr lang="en-US" dirty="0"/>
                  <a:t> </a:t>
                </a:r>
                <a:r>
                  <a:rPr lang="en-US" dirty="0" err="1"/>
                  <a:t>cột</a:t>
                </a:r>
                <a:r>
                  <a:rPr lang="en-US" dirty="0"/>
                  <a:t> </a:t>
                </a:r>
                <a:r>
                  <a:rPr lang="en-US" b="1" dirty="0"/>
                  <a:t>C</a:t>
                </a:r>
                <a:r>
                  <a:rPr lang="en-US" dirty="0"/>
                  <a:t> </a:t>
                </a:r>
                <a:r>
                  <a:rPr lang="en-US" dirty="0" err="1"/>
                  <a:t>thành</a:t>
                </a:r>
                <a:r>
                  <a:rPr lang="en-US" dirty="0"/>
                  <a:t> </a:t>
                </a:r>
                <a:r>
                  <a:rPr lang="en-US" dirty="0" err="1"/>
                  <a:t>chữ</a:t>
                </a:r>
                <a:r>
                  <a:rPr lang="en-US" dirty="0"/>
                  <a:t> </a:t>
                </a:r>
                <a:r>
                  <a:rPr lang="en-US" dirty="0" err="1"/>
                  <a:t>ký</a:t>
                </a:r>
                <a:r>
                  <a:rPr lang="en-US" dirty="0"/>
                  <a:t> </a:t>
                </a:r>
                <a:r>
                  <a:rPr lang="en-US" dirty="0" err="1"/>
                  <a:t>nhỏ</a:t>
                </a:r>
                <a:r>
                  <a:rPr lang="en-US" dirty="0"/>
                  <a:t> </a:t>
                </a:r>
                <a14:m>
                  <m:oMath xmlns:m="http://schemas.openxmlformats.org/officeDocument/2006/math">
                    <m:r>
                      <a:rPr lang="en-US" b="1" i="1" dirty="0">
                        <a:latin typeface="Cambria Math" panose="02040503050406030204" pitchFamily="18" charset="0"/>
                      </a:rPr>
                      <m:t>𝒉</m:t>
                    </m:r>
                    <m:d>
                      <m:dPr>
                        <m:ctrlPr>
                          <a:rPr lang="vi-VN" b="1" i="1" dirty="0" smtClean="0">
                            <a:latin typeface="Cambria Math" panose="02040503050406030204" pitchFamily="18" charset="0"/>
                          </a:rPr>
                        </m:ctrlPr>
                      </m:dPr>
                      <m:e>
                        <m:r>
                          <a:rPr lang="vi-VN" b="1" i="1" dirty="0">
                            <a:latin typeface="Cambria Math" panose="02040503050406030204" pitchFamily="18" charset="0"/>
                          </a:rPr>
                          <m:t>𝑪</m:t>
                        </m:r>
                      </m:e>
                    </m:d>
                  </m:oMath>
                </a14:m>
                <a:r>
                  <a:rPr lang="en-US" dirty="0"/>
                  <a:t>, </a:t>
                </a:r>
                <a:r>
                  <a:rPr lang="en-US" dirty="0" err="1"/>
                  <a:t>sao</a:t>
                </a:r>
                <a:r>
                  <a:rPr lang="en-US" dirty="0"/>
                  <a:t> </a:t>
                </a:r>
                <a:r>
                  <a:rPr lang="en-US" dirty="0" err="1"/>
                  <a:t>cho</a:t>
                </a:r>
                <a:r>
                  <a:rPr lang="en-US" dirty="0"/>
                  <a:t> </a:t>
                </a:r>
                <a:r>
                  <a:rPr lang="en-US" dirty="0" err="1"/>
                  <a:t>độ</a:t>
                </a:r>
                <a:r>
                  <a:rPr lang="en-US" dirty="0"/>
                  <a:t> </a:t>
                </a:r>
                <a:r>
                  <a:rPr lang="en-US" dirty="0" err="1"/>
                  <a:t>tương</a:t>
                </a:r>
                <a:r>
                  <a:rPr lang="en-US" dirty="0"/>
                  <a:t> </a:t>
                </a:r>
                <a:r>
                  <a:rPr lang="en-US" dirty="0" err="1"/>
                  <a:t>tự</a:t>
                </a:r>
                <a:r>
                  <a:rPr lang="en-US" dirty="0"/>
                  <a:t> </a:t>
                </a:r>
                <a14:m>
                  <m:oMath xmlns:m="http://schemas.openxmlformats.org/officeDocument/2006/math">
                    <m:sSub>
                      <m:sSubPr>
                        <m:ctrlPr>
                          <a:rPr lang="en-US" b="1" i="1" smtClean="0">
                            <a:latin typeface="Cambria Math" panose="02040503050406030204" pitchFamily="18" charset="0"/>
                          </a:rPr>
                        </m:ctrlPr>
                      </m:sSubPr>
                      <m:e>
                        <m:r>
                          <a:rPr lang="en-US" b="1" i="1">
                            <a:latin typeface="Cambria Math" panose="02040503050406030204" pitchFamily="18" charset="0"/>
                          </a:rPr>
                          <m:t>𝒔𝒊𝒎</m:t>
                        </m:r>
                        <m:r>
                          <a:rPr lang="vi-VN" b="1" i="1" smtClean="0">
                            <a:latin typeface="Cambria Math" panose="02040503050406030204" pitchFamily="18" charset="0"/>
                          </a:rPr>
                          <m:t>(</m:t>
                        </m:r>
                        <m:r>
                          <a:rPr lang="en-US" b="1" i="1">
                            <a:latin typeface="Cambria Math" panose="02040503050406030204" pitchFamily="18" charset="0"/>
                          </a:rPr>
                          <m:t>𝑪</m:t>
                        </m:r>
                      </m:e>
                      <m:sub>
                        <m:r>
                          <a:rPr lang="vi-VN" b="1" i="1" smtClean="0">
                            <a:latin typeface="Cambria Math" panose="02040503050406030204" pitchFamily="18" charset="0"/>
                          </a:rPr>
                          <m:t>𝟏</m:t>
                        </m:r>
                      </m:sub>
                    </m:sSub>
                    <m:r>
                      <a:rPr lang="vi-VN" b="1" i="1" smtClean="0">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rPr>
                          <m:t>𝑪</m:t>
                        </m:r>
                      </m:e>
                      <m:sub>
                        <m:r>
                          <a:rPr lang="vi-VN" b="1" i="1" smtClean="0">
                            <a:latin typeface="Cambria Math" panose="02040503050406030204" pitchFamily="18" charset="0"/>
                          </a:rPr>
                          <m:t>𝟐</m:t>
                        </m:r>
                      </m:sub>
                    </m:sSub>
                    <m:r>
                      <a:rPr lang="vi-VN" b="1" i="1" smtClean="0">
                        <a:latin typeface="Cambria Math" panose="02040503050406030204" pitchFamily="18" charset="0"/>
                      </a:rPr>
                      <m:t>)</m:t>
                    </m:r>
                  </m:oMath>
                </a14:m>
                <a:r>
                  <a:rPr lang="en-US" b="1" dirty="0"/>
                  <a:t> </a:t>
                </a:r>
                <a:r>
                  <a:rPr lang="en-US" dirty="0" err="1"/>
                  <a:t>sẽ</a:t>
                </a:r>
                <a:r>
                  <a:rPr lang="en-US" dirty="0"/>
                  <a:t> </a:t>
                </a:r>
                <a:r>
                  <a:rPr lang="en-US" dirty="0" err="1"/>
                  <a:t>giống</a:t>
                </a:r>
                <a:r>
                  <a:rPr lang="en-US" dirty="0"/>
                  <a:t> </a:t>
                </a:r>
                <a:r>
                  <a:rPr lang="en-US" dirty="0" err="1"/>
                  <a:t>với</a:t>
                </a:r>
                <a:r>
                  <a:rPr lang="en-US" dirty="0"/>
                  <a:t> </a:t>
                </a:r>
                <a:r>
                  <a:rPr lang="en-US" dirty="0" err="1"/>
                  <a:t>độ</a:t>
                </a:r>
                <a:r>
                  <a:rPr lang="en-US" dirty="0"/>
                  <a:t> </a:t>
                </a:r>
                <a:r>
                  <a:rPr lang="en-US" dirty="0" err="1"/>
                  <a:t>tương</a:t>
                </a:r>
                <a:r>
                  <a:rPr lang="en-US" dirty="0"/>
                  <a:t> </a:t>
                </a:r>
                <a:r>
                  <a:rPr lang="en-US" dirty="0" err="1"/>
                  <a:t>tự</a:t>
                </a:r>
                <a:r>
                  <a:rPr lang="en-US" dirty="0"/>
                  <a:t> </a:t>
                </a:r>
                <a14:m>
                  <m:oMath xmlns:m="http://schemas.openxmlformats.org/officeDocument/2006/math">
                    <m:sSub>
                      <m:sSubPr>
                        <m:ctrlPr>
                          <a:rPr lang="en-US" b="1" i="1">
                            <a:latin typeface="Cambria Math" panose="02040503050406030204" pitchFamily="18" charset="0"/>
                          </a:rPr>
                        </m:ctrlPr>
                      </m:sSubPr>
                      <m:e>
                        <m:r>
                          <a:rPr lang="en-US" b="1" i="1" smtClean="0">
                            <a:latin typeface="Cambria Math" panose="02040503050406030204" pitchFamily="18" charset="0"/>
                          </a:rPr>
                          <m:t>𝒉</m:t>
                        </m:r>
                        <m:r>
                          <a:rPr lang="vi-VN" b="1" i="1">
                            <a:latin typeface="Cambria Math" panose="02040503050406030204" pitchFamily="18" charset="0"/>
                          </a:rPr>
                          <m:t>(</m:t>
                        </m:r>
                        <m:r>
                          <a:rPr lang="en-US" b="1" i="1">
                            <a:latin typeface="Cambria Math" panose="02040503050406030204" pitchFamily="18" charset="0"/>
                          </a:rPr>
                          <m:t>𝑪</m:t>
                        </m:r>
                      </m:e>
                      <m:sub>
                        <m:r>
                          <a:rPr lang="vi-VN" b="1" i="1">
                            <a:latin typeface="Cambria Math" panose="02040503050406030204" pitchFamily="18" charset="0"/>
                          </a:rPr>
                          <m:t>𝟏</m:t>
                        </m:r>
                      </m:sub>
                    </m:sSub>
                    <m:r>
                      <a:rPr lang="vi-VN" b="1" i="1" smtClean="0">
                        <a:latin typeface="Cambria Math" panose="02040503050406030204" pitchFamily="18" charset="0"/>
                      </a:rPr>
                      <m:t>)</m:t>
                    </m:r>
                  </m:oMath>
                </a14:m>
                <a:r>
                  <a:rPr lang="en-US" b="1" dirty="0"/>
                  <a:t> </a:t>
                </a:r>
                <a:r>
                  <a:rPr lang="en-US" dirty="0"/>
                  <a:t>và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𝒉</m:t>
                        </m:r>
                        <m:r>
                          <a:rPr lang="vi-VN" b="1" i="1">
                            <a:latin typeface="Cambria Math" panose="02040503050406030204" pitchFamily="18" charset="0"/>
                          </a:rPr>
                          <m:t>(</m:t>
                        </m:r>
                        <m:r>
                          <a:rPr lang="en-US" b="1" i="1">
                            <a:latin typeface="Cambria Math" panose="02040503050406030204" pitchFamily="18" charset="0"/>
                          </a:rPr>
                          <m:t>𝑪</m:t>
                        </m:r>
                      </m:e>
                      <m:sub>
                        <m:r>
                          <a:rPr lang="vi-VN" b="1" i="1" smtClean="0">
                            <a:latin typeface="Cambria Math" panose="02040503050406030204" pitchFamily="18" charset="0"/>
                          </a:rPr>
                          <m:t>𝟐</m:t>
                        </m:r>
                      </m:sub>
                    </m:sSub>
                    <m:r>
                      <a:rPr lang="vi-VN" b="1" i="1">
                        <a:latin typeface="Cambria Math" panose="02040503050406030204" pitchFamily="18" charset="0"/>
                      </a:rPr>
                      <m:t>)</m:t>
                    </m:r>
                  </m:oMath>
                </a14:m>
                <a:endParaRPr lang="en-US" b="1" dirty="0"/>
              </a:p>
              <a:p>
                <a:endParaRPr lang="en-US" b="1" dirty="0"/>
              </a:p>
              <a:p>
                <a:r>
                  <a:rPr lang="en-US" dirty="0" err="1"/>
                  <a:t>Mục</a:t>
                </a:r>
                <a:r>
                  <a:rPr lang="en-US" dirty="0"/>
                  <a:t> </a:t>
                </a:r>
                <a:r>
                  <a:rPr lang="en-US" dirty="0" err="1"/>
                  <a:t>tiêu</a:t>
                </a:r>
                <a:r>
                  <a:rPr lang="en-US" dirty="0"/>
                  <a:t> </a:t>
                </a:r>
                <a:r>
                  <a:rPr lang="en-US" dirty="0" err="1"/>
                  <a:t>của</a:t>
                </a:r>
                <a:r>
                  <a:rPr lang="en-US" dirty="0"/>
                  <a:t> </a:t>
                </a:r>
                <a:r>
                  <a:rPr lang="en-US" dirty="0" err="1"/>
                  <a:t>hàm</a:t>
                </a:r>
                <a:r>
                  <a:rPr lang="en-US" dirty="0"/>
                  <a:t> </a:t>
                </a:r>
                <a:r>
                  <a:rPr lang="en-US" dirty="0" err="1"/>
                  <a:t>minhash</a:t>
                </a:r>
                <a:r>
                  <a:rPr lang="en-US" dirty="0"/>
                  <a:t>:</a:t>
                </a:r>
              </a:p>
              <a:p>
                <a:pPr lvl="1"/>
                <a:r>
                  <a:rPr lang="en-US" dirty="0" err="1"/>
                  <a:t>Nếu</a:t>
                </a:r>
                <a:r>
                  <a:rPr lang="en-US" dirty="0"/>
                  <a:t>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𝒔𝒊𝒎</m:t>
                        </m:r>
                        <m:r>
                          <a:rPr lang="vi-VN" b="1" i="1">
                            <a:latin typeface="Cambria Math" panose="02040503050406030204" pitchFamily="18" charset="0"/>
                          </a:rPr>
                          <m:t>(</m:t>
                        </m:r>
                        <m:r>
                          <a:rPr lang="en-US" b="1" i="1">
                            <a:latin typeface="Cambria Math" panose="02040503050406030204" pitchFamily="18" charset="0"/>
                          </a:rPr>
                          <m:t>𝑪</m:t>
                        </m:r>
                      </m:e>
                      <m:sub>
                        <m:r>
                          <a:rPr lang="vi-VN" b="1" i="1">
                            <a:latin typeface="Cambria Math" panose="02040503050406030204" pitchFamily="18" charset="0"/>
                          </a:rPr>
                          <m:t>𝟏</m:t>
                        </m:r>
                      </m:sub>
                    </m:sSub>
                    <m:r>
                      <a:rPr lang="vi-VN" b="1"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rPr>
                          <m:t>𝑪</m:t>
                        </m:r>
                      </m:e>
                      <m:sub>
                        <m:r>
                          <a:rPr lang="vi-VN" b="1" i="1">
                            <a:latin typeface="Cambria Math" panose="02040503050406030204" pitchFamily="18" charset="0"/>
                          </a:rPr>
                          <m:t>𝟐</m:t>
                        </m:r>
                      </m:sub>
                    </m:sSub>
                    <m:r>
                      <a:rPr lang="vi-VN" b="1" i="1">
                        <a:latin typeface="Cambria Math" panose="02040503050406030204" pitchFamily="18" charset="0"/>
                      </a:rPr>
                      <m:t>)</m:t>
                    </m:r>
                  </m:oMath>
                </a14:m>
                <a:r>
                  <a:rPr lang="en-US" b="1" dirty="0"/>
                  <a:t> </a:t>
                </a:r>
                <a:r>
                  <a:rPr lang="en-US" dirty="0" err="1"/>
                  <a:t>cao</a:t>
                </a:r>
                <a:r>
                  <a:rPr lang="en-US" dirty="0"/>
                  <a:t>, </a:t>
                </a:r>
                <a:r>
                  <a:rPr lang="en-US" dirty="0" err="1"/>
                  <a:t>thì</a:t>
                </a:r>
                <a:r>
                  <a:rPr lang="en-US" dirty="0"/>
                  <a:t> </a:t>
                </a:r>
                <a:r>
                  <a:rPr lang="en-US" dirty="0" err="1"/>
                  <a:t>xác</a:t>
                </a:r>
                <a:r>
                  <a:rPr lang="en-US" dirty="0"/>
                  <a:t> </a:t>
                </a:r>
                <a:r>
                  <a:rPr lang="en-US" dirty="0" err="1"/>
                  <a:t>suất</a:t>
                </a:r>
                <a:r>
                  <a:rPr lang="en-US" dirty="0"/>
                  <a:t> </a:t>
                </a:r>
                <a:r>
                  <a:rPr lang="en-US" dirty="0" err="1"/>
                  <a:t>cao</a:t>
                </a:r>
                <a:r>
                  <a:rPr lang="en-US" dirty="0"/>
                  <a:t>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𝒉</m:t>
                        </m:r>
                        <m:r>
                          <a:rPr lang="vi-VN" b="1" i="1">
                            <a:latin typeface="Cambria Math" panose="02040503050406030204" pitchFamily="18" charset="0"/>
                          </a:rPr>
                          <m:t>(</m:t>
                        </m:r>
                        <m:r>
                          <a:rPr lang="en-US" b="1" i="1">
                            <a:latin typeface="Cambria Math" panose="02040503050406030204" pitchFamily="18" charset="0"/>
                          </a:rPr>
                          <m:t>𝑪</m:t>
                        </m:r>
                      </m:e>
                      <m:sub>
                        <m:r>
                          <a:rPr lang="vi-VN" b="1" i="1">
                            <a:latin typeface="Cambria Math" panose="02040503050406030204" pitchFamily="18" charset="0"/>
                          </a:rPr>
                          <m:t>𝟏</m:t>
                        </m:r>
                      </m:sub>
                    </m:sSub>
                    <m:r>
                      <a:rPr lang="vi-VN" b="1" i="1">
                        <a:latin typeface="Cambria Math" panose="02040503050406030204" pitchFamily="18" charset="0"/>
                      </a:rPr>
                      <m:t>)</m:t>
                    </m:r>
                    <m:r>
                      <a:rPr lang="vi-VN" b="1" i="0" smtClean="0">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rPr>
                          <m:t>𝒉</m:t>
                        </m:r>
                        <m:r>
                          <a:rPr lang="vi-VN" b="1" i="1">
                            <a:latin typeface="Cambria Math" panose="02040503050406030204" pitchFamily="18" charset="0"/>
                          </a:rPr>
                          <m:t>(</m:t>
                        </m:r>
                        <m:r>
                          <a:rPr lang="en-US" b="1" i="1">
                            <a:latin typeface="Cambria Math" panose="02040503050406030204" pitchFamily="18" charset="0"/>
                          </a:rPr>
                          <m:t>𝑪</m:t>
                        </m:r>
                      </m:e>
                      <m:sub>
                        <m:r>
                          <a:rPr lang="vi-VN" b="1" i="1">
                            <a:latin typeface="Cambria Math" panose="02040503050406030204" pitchFamily="18" charset="0"/>
                          </a:rPr>
                          <m:t>𝟐</m:t>
                        </m:r>
                      </m:sub>
                    </m:sSub>
                    <m:r>
                      <a:rPr lang="vi-VN" b="1" i="1">
                        <a:latin typeface="Cambria Math" panose="02040503050406030204" pitchFamily="18" charset="0"/>
                      </a:rPr>
                      <m:t>)</m:t>
                    </m:r>
                  </m:oMath>
                </a14:m>
                <a:endParaRPr lang="en-US" b="1" dirty="0"/>
              </a:p>
              <a:p>
                <a:pPr lvl="1"/>
                <a:r>
                  <a:rPr lang="en-US" dirty="0"/>
                  <a:t>Nếu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𝒔𝒊𝒎</m:t>
                        </m:r>
                        <m:r>
                          <a:rPr lang="vi-VN" b="1" i="1">
                            <a:latin typeface="Cambria Math" panose="02040503050406030204" pitchFamily="18" charset="0"/>
                          </a:rPr>
                          <m:t>(</m:t>
                        </m:r>
                        <m:r>
                          <a:rPr lang="en-US" b="1" i="1">
                            <a:latin typeface="Cambria Math" panose="02040503050406030204" pitchFamily="18" charset="0"/>
                          </a:rPr>
                          <m:t>𝑪</m:t>
                        </m:r>
                      </m:e>
                      <m:sub>
                        <m:r>
                          <a:rPr lang="vi-VN" b="1" i="1">
                            <a:latin typeface="Cambria Math" panose="02040503050406030204" pitchFamily="18" charset="0"/>
                          </a:rPr>
                          <m:t>𝟏</m:t>
                        </m:r>
                      </m:sub>
                    </m:sSub>
                    <m:r>
                      <a:rPr lang="vi-VN" b="1"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rPr>
                          <m:t>𝑪</m:t>
                        </m:r>
                      </m:e>
                      <m:sub>
                        <m:r>
                          <a:rPr lang="vi-VN" b="1" i="1">
                            <a:latin typeface="Cambria Math" panose="02040503050406030204" pitchFamily="18" charset="0"/>
                          </a:rPr>
                          <m:t>𝟐</m:t>
                        </m:r>
                      </m:sub>
                    </m:sSub>
                    <m:r>
                      <a:rPr lang="vi-VN" b="1" i="1">
                        <a:latin typeface="Cambria Math" panose="02040503050406030204" pitchFamily="18" charset="0"/>
                      </a:rPr>
                      <m:t>)</m:t>
                    </m:r>
                  </m:oMath>
                </a14:m>
                <a:r>
                  <a:rPr lang="en-US" b="1" dirty="0"/>
                  <a:t> </a:t>
                </a:r>
                <a:r>
                  <a:rPr lang="en-US" dirty="0"/>
                  <a:t>thấp, </a:t>
                </a:r>
                <a:r>
                  <a:rPr lang="en-US" dirty="0" err="1"/>
                  <a:t>thì</a:t>
                </a:r>
                <a:r>
                  <a:rPr lang="en-US" dirty="0"/>
                  <a:t> </a:t>
                </a:r>
                <a:r>
                  <a:rPr lang="en-US" dirty="0" err="1"/>
                  <a:t>xác</a:t>
                </a:r>
                <a:r>
                  <a:rPr lang="en-US" dirty="0"/>
                  <a:t> </a:t>
                </a:r>
                <a:r>
                  <a:rPr lang="en-US" dirty="0" err="1"/>
                  <a:t>suất</a:t>
                </a:r>
                <a:r>
                  <a:rPr lang="en-US" dirty="0"/>
                  <a:t> </a:t>
                </a:r>
                <a:r>
                  <a:rPr lang="en-US" dirty="0" err="1"/>
                  <a:t>cao</a:t>
                </a:r>
                <a:r>
                  <a:rPr lang="en-US" dirty="0"/>
                  <a:t>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𝒉</m:t>
                        </m:r>
                        <m:r>
                          <a:rPr lang="vi-VN" b="1" i="1">
                            <a:latin typeface="Cambria Math" panose="02040503050406030204" pitchFamily="18" charset="0"/>
                          </a:rPr>
                          <m:t>(</m:t>
                        </m:r>
                        <m:r>
                          <a:rPr lang="en-US" b="1" i="1">
                            <a:latin typeface="Cambria Math" panose="02040503050406030204" pitchFamily="18" charset="0"/>
                          </a:rPr>
                          <m:t>𝑪</m:t>
                        </m:r>
                      </m:e>
                      <m:sub>
                        <m:r>
                          <a:rPr lang="vi-VN" b="1" i="1">
                            <a:latin typeface="Cambria Math" panose="02040503050406030204" pitchFamily="18" charset="0"/>
                          </a:rPr>
                          <m:t>𝟏</m:t>
                        </m:r>
                      </m:sub>
                    </m:sSub>
                    <m:r>
                      <a:rPr lang="vi-VN" b="1" i="1">
                        <a:latin typeface="Cambria Math" panose="02040503050406030204" pitchFamily="18" charset="0"/>
                      </a:rPr>
                      <m:t>)</m:t>
                    </m:r>
                    <m:r>
                      <a:rPr lang="vi-VN" b="1" i="1">
                        <a:latin typeface="Cambria Math" panose="02040503050406030204" pitchFamily="18" charset="0"/>
                        <a:ea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rPr>
                          <m:t>𝒉</m:t>
                        </m:r>
                        <m:r>
                          <a:rPr lang="vi-VN" b="1" i="1">
                            <a:latin typeface="Cambria Math" panose="02040503050406030204" pitchFamily="18" charset="0"/>
                          </a:rPr>
                          <m:t>(</m:t>
                        </m:r>
                        <m:r>
                          <a:rPr lang="en-US" b="1" i="1">
                            <a:latin typeface="Cambria Math" panose="02040503050406030204" pitchFamily="18" charset="0"/>
                          </a:rPr>
                          <m:t>𝑪</m:t>
                        </m:r>
                      </m:e>
                      <m:sub>
                        <m:r>
                          <a:rPr lang="vi-VN" b="1" i="1">
                            <a:latin typeface="Cambria Math" panose="02040503050406030204" pitchFamily="18" charset="0"/>
                          </a:rPr>
                          <m:t>𝟐</m:t>
                        </m:r>
                      </m:sub>
                    </m:sSub>
                    <m:r>
                      <a:rPr lang="vi-VN" b="1" i="1">
                        <a:latin typeface="Cambria Math" panose="02040503050406030204" pitchFamily="18" charset="0"/>
                      </a:rPr>
                      <m:t>)</m:t>
                    </m:r>
                  </m:oMath>
                </a14:m>
                <a:endParaRPr lang="en-US" b="1" dirty="0"/>
              </a:p>
              <a:p>
                <a:pPr lvl="1"/>
                <a:endParaRPr lang="en-US" dirty="0"/>
              </a:p>
              <a:p>
                <a:endParaRPr lang="en-US" dirty="0"/>
              </a:p>
            </p:txBody>
          </p:sp>
        </mc:Choice>
        <mc:Fallback xmlns="">
          <p:sp>
            <p:nvSpPr>
              <p:cNvPr id="3" name="Content Placeholder 2">
                <a:extLst>
                  <a:ext uri="{FF2B5EF4-FFF2-40B4-BE49-F238E27FC236}">
                    <a16:creationId xmlns:a16="http://schemas.microsoft.com/office/drawing/2014/main" id="{B2BA906D-00AD-F94F-BB80-AC17ECC3DFD6}"/>
                  </a:ext>
                </a:extLst>
              </p:cNvPr>
              <p:cNvSpPr>
                <a:spLocks noGrp="1" noRot="1" noChangeAspect="1" noMove="1" noResize="1" noEditPoints="1" noAdjustHandles="1" noChangeArrowheads="1" noChangeShapeType="1" noTextEdit="1"/>
              </p:cNvSpPr>
              <p:nvPr>
                <p:ph idx="1"/>
              </p:nvPr>
            </p:nvSpPr>
            <p:spPr>
              <a:blipFill>
                <a:blip r:embed="rId2"/>
                <a:stretch>
                  <a:fillRect l="-772" t="-840"/>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82D315DC-6D9D-244C-BFBF-BC5AEBCAA914}"/>
              </a:ext>
            </a:extLst>
          </p:cNvPr>
          <p:cNvSpPr>
            <a:spLocks noGrp="1"/>
          </p:cNvSpPr>
          <p:nvPr>
            <p:ph type="sldNum" sz="quarter" idx="12"/>
          </p:nvPr>
        </p:nvSpPr>
        <p:spPr/>
        <p:txBody>
          <a:bodyPr/>
          <a:lstStyle/>
          <a:p>
            <a:fld id="{20B7F220-0825-4B9B-9156-FF79F33775FE}" type="slidenum">
              <a:rPr lang="vi-VN" smtClean="0"/>
              <a:t>13</a:t>
            </a:fld>
            <a:endParaRPr lang="vi-VN"/>
          </a:p>
        </p:txBody>
      </p:sp>
    </p:spTree>
    <p:extLst>
      <p:ext uri="{BB962C8B-B14F-4D97-AF65-F5344CB8AC3E}">
        <p14:creationId xmlns:p14="http://schemas.microsoft.com/office/powerpoint/2010/main" val="28553871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862DCC-1A5D-B241-ACFD-B693D9B2675D}"/>
              </a:ext>
            </a:extLst>
          </p:cNvPr>
          <p:cNvSpPr>
            <a:spLocks noGrp="1"/>
          </p:cNvSpPr>
          <p:nvPr>
            <p:ph type="title"/>
          </p:nvPr>
        </p:nvSpPr>
        <p:spPr/>
        <p:txBody>
          <a:bodyPr/>
          <a:lstStyle/>
          <a:p>
            <a:r>
              <a:rPr lang="en-US" dirty="0"/>
              <a:t>Min-Hashing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CE6F18A-5756-4B43-8539-9B85014AC132}"/>
                  </a:ext>
                </a:extLst>
              </p:cNvPr>
              <p:cNvSpPr>
                <a:spLocks noGrp="1"/>
              </p:cNvSpPr>
              <p:nvPr>
                <p:ph idx="1"/>
              </p:nvPr>
            </p:nvSpPr>
            <p:spPr/>
            <p:txBody>
              <a:bodyPr/>
              <a:lstStyle/>
              <a:p>
                <a:r>
                  <a:rPr lang="en-US" dirty="0" err="1"/>
                  <a:t>Hoán</a:t>
                </a:r>
                <a:r>
                  <a:rPr lang="en-US" dirty="0"/>
                  <a:t> </a:t>
                </a:r>
                <a:r>
                  <a:rPr lang="en-US" dirty="0" err="1"/>
                  <a:t>vị</a:t>
                </a:r>
                <a:r>
                  <a:rPr lang="en-US" dirty="0"/>
                  <a:t> </a:t>
                </a:r>
                <a:r>
                  <a:rPr lang="en-US" dirty="0" err="1"/>
                  <a:t>các</a:t>
                </a:r>
                <a:r>
                  <a:rPr lang="en-US" dirty="0"/>
                  <a:t> </a:t>
                </a:r>
                <a:r>
                  <a:rPr lang="en-US" dirty="0" err="1"/>
                  <a:t>hàng</a:t>
                </a:r>
                <a:r>
                  <a:rPr lang="en-US" dirty="0"/>
                  <a:t> </a:t>
                </a:r>
                <a:r>
                  <a:rPr lang="en-US" dirty="0" err="1"/>
                  <a:t>của</a:t>
                </a:r>
                <a:r>
                  <a:rPr lang="en-US" dirty="0"/>
                  <a:t> ma </a:t>
                </a:r>
                <a:r>
                  <a:rPr lang="en-US" dirty="0" err="1"/>
                  <a:t>trận</a:t>
                </a:r>
                <a:r>
                  <a:rPr lang="en-US" dirty="0"/>
                  <a:t> Boolean </a:t>
                </a:r>
                <a:r>
                  <a:rPr lang="en-US" dirty="0" err="1"/>
                  <a:t>bằng</a:t>
                </a:r>
                <a:r>
                  <a:rPr lang="en-US" dirty="0"/>
                  <a:t> </a:t>
                </a:r>
                <a:r>
                  <a:rPr lang="en-US" dirty="0" err="1"/>
                  <a:t>một</a:t>
                </a:r>
                <a:r>
                  <a:rPr lang="en-US" dirty="0"/>
                  <a:t> </a:t>
                </a:r>
                <a:r>
                  <a:rPr lang="en-US" dirty="0" err="1"/>
                  <a:t>số</a:t>
                </a:r>
                <a:r>
                  <a:rPr lang="en-US" dirty="0"/>
                  <a:t> </a:t>
                </a:r>
                <a:r>
                  <a:rPr lang="en-US" dirty="0" err="1"/>
                  <a:t>hoán</a:t>
                </a:r>
                <a:r>
                  <a:rPr lang="en-US" dirty="0"/>
                  <a:t> </a:t>
                </a:r>
                <a:r>
                  <a:rPr lang="en-US" dirty="0" err="1"/>
                  <a:t>vị</a:t>
                </a:r>
                <a:r>
                  <a:rPr lang="en-US" dirty="0"/>
                  <a:t> </a:t>
                </a:r>
                <a14:m>
                  <m:oMath xmlns:m="http://schemas.openxmlformats.org/officeDocument/2006/math">
                    <m:r>
                      <a:rPr lang="en-US" b="1" i="1" smtClean="0">
                        <a:latin typeface="Cambria Math" panose="02040503050406030204" pitchFamily="18" charset="0"/>
                        <a:ea typeface="Cambria Math" panose="02040503050406030204" pitchFamily="18" charset="0"/>
                      </a:rPr>
                      <m:t>𝝅</m:t>
                    </m:r>
                  </m:oMath>
                </a14:m>
                <a:r>
                  <a:rPr lang="en-US" dirty="0"/>
                  <a:t>.</a:t>
                </a:r>
              </a:p>
              <a:p>
                <a:endParaRPr lang="en-US" dirty="0"/>
              </a:p>
              <a:p>
                <a:r>
                  <a:rPr lang="en-US" dirty="0" err="1"/>
                  <a:t>Xác</a:t>
                </a:r>
                <a:r>
                  <a:rPr lang="en-US" dirty="0"/>
                  <a:t> </a:t>
                </a:r>
                <a:r>
                  <a:rPr lang="en-US" dirty="0" err="1"/>
                  <a:t>định</a:t>
                </a:r>
                <a:r>
                  <a:rPr lang="en-US" dirty="0"/>
                  <a:t> </a:t>
                </a:r>
                <a:r>
                  <a:rPr lang="en-US" dirty="0" err="1"/>
                  <a:t>hàm</a:t>
                </a:r>
                <a:r>
                  <a:rPr lang="en-US" dirty="0"/>
                  <a:t> </a:t>
                </a:r>
                <a:r>
                  <a:rPr lang="en-US" dirty="0" err="1"/>
                  <a:t>minhash</a:t>
                </a:r>
                <a:r>
                  <a:rPr lang="en-US" dirty="0"/>
                  <a:t> </a:t>
                </a:r>
                <a:r>
                  <a:rPr lang="en-US" dirty="0" err="1"/>
                  <a:t>cho</a:t>
                </a:r>
                <a:r>
                  <a:rPr lang="en-US" dirty="0"/>
                  <a:t> </a:t>
                </a:r>
                <a:r>
                  <a:rPr lang="en-US" dirty="0" err="1"/>
                  <a:t>hoán</a:t>
                </a:r>
                <a:r>
                  <a:rPr lang="en-US" dirty="0"/>
                  <a:t> </a:t>
                </a:r>
                <a:r>
                  <a:rPr lang="en-US" dirty="0" err="1"/>
                  <a:t>vị</a:t>
                </a:r>
                <a:r>
                  <a:rPr lang="en-US" dirty="0"/>
                  <a:t> </a:t>
                </a:r>
                <a14:m>
                  <m:oMath xmlns:m="http://schemas.openxmlformats.org/officeDocument/2006/math">
                    <m:r>
                      <a:rPr lang="en-US" b="1" i="1">
                        <a:latin typeface="Cambria Math" panose="02040503050406030204" pitchFamily="18" charset="0"/>
                        <a:ea typeface="Cambria Math" panose="02040503050406030204" pitchFamily="18" charset="0"/>
                      </a:rPr>
                      <m:t>𝝅</m:t>
                    </m:r>
                  </m:oMath>
                </a14:m>
                <a:r>
                  <a:rPr lang="en-US" dirty="0"/>
                  <a:t> </a:t>
                </a:r>
                <a:r>
                  <a:rPr lang="en-US" dirty="0" err="1"/>
                  <a:t>này</a:t>
                </a:r>
                <a:r>
                  <a:rPr lang="en-US" dirty="0"/>
                  <a:t>, </a:t>
                </a:r>
                <a14:m>
                  <m:oMath xmlns:m="http://schemas.openxmlformats.org/officeDocument/2006/math">
                    <m:sSub>
                      <m:sSubPr>
                        <m:ctrlPr>
                          <a:rPr lang="en-US" b="1" i="1" smtClean="0">
                            <a:latin typeface="Cambria Math" panose="02040503050406030204" pitchFamily="18" charset="0"/>
                          </a:rPr>
                        </m:ctrlPr>
                      </m:sSubPr>
                      <m:e>
                        <m:r>
                          <a:rPr lang="en-US" b="1" i="1">
                            <a:latin typeface="Cambria Math" panose="02040503050406030204" pitchFamily="18" charset="0"/>
                          </a:rPr>
                          <m:t>𝒉</m:t>
                        </m:r>
                      </m:e>
                      <m:sub>
                        <m:r>
                          <a:rPr lang="en-US" b="1" i="1">
                            <a:latin typeface="Cambria Math" panose="02040503050406030204" pitchFamily="18" charset="0"/>
                            <a:ea typeface="Cambria Math" panose="02040503050406030204" pitchFamily="18" charset="0"/>
                          </a:rPr>
                          <m:t>𝝅</m:t>
                        </m:r>
                      </m:sub>
                    </m:sSub>
                  </m:oMath>
                </a14:m>
                <a:r>
                  <a:rPr lang="en-US" b="1" dirty="0"/>
                  <a:t>(C)</a:t>
                </a:r>
                <a:r>
                  <a:rPr lang="en-US" dirty="0"/>
                  <a:t> = </a:t>
                </a:r>
                <a:r>
                  <a:rPr lang="en-US" dirty="0" err="1"/>
                  <a:t>số</a:t>
                </a:r>
                <a:r>
                  <a:rPr lang="en-US" dirty="0"/>
                  <a:t> </a:t>
                </a:r>
                <a:r>
                  <a:rPr lang="en-US" dirty="0" err="1"/>
                  <a:t>hàng</a:t>
                </a:r>
                <a:r>
                  <a:rPr lang="en-US" dirty="0"/>
                  <a:t> </a:t>
                </a:r>
                <a:r>
                  <a:rPr lang="en-US" dirty="0" err="1"/>
                  <a:t>đầu</a:t>
                </a:r>
                <a:r>
                  <a:rPr lang="en-US" dirty="0"/>
                  <a:t> </a:t>
                </a:r>
                <a:r>
                  <a:rPr lang="en-US" dirty="0" err="1"/>
                  <a:t>tiên</a:t>
                </a:r>
                <a:r>
                  <a:rPr lang="en-US" dirty="0"/>
                  <a:t> (</a:t>
                </a:r>
                <a:r>
                  <a:rPr lang="en-US" dirty="0" err="1"/>
                  <a:t>theo</a:t>
                </a:r>
                <a:r>
                  <a:rPr lang="en-US" dirty="0"/>
                  <a:t> </a:t>
                </a:r>
                <a:r>
                  <a:rPr lang="en-US" dirty="0" err="1"/>
                  <a:t>thứ</a:t>
                </a:r>
                <a:r>
                  <a:rPr lang="en-US" dirty="0"/>
                  <a:t> </a:t>
                </a:r>
                <a:r>
                  <a:rPr lang="en-US" dirty="0" err="1"/>
                  <a:t>tự</a:t>
                </a:r>
                <a:r>
                  <a:rPr lang="en-US" dirty="0"/>
                  <a:t> </a:t>
                </a:r>
                <a:r>
                  <a:rPr lang="en-US" dirty="0" err="1"/>
                  <a:t>hoán</a:t>
                </a:r>
                <a:r>
                  <a:rPr lang="en-US" dirty="0"/>
                  <a:t> </a:t>
                </a:r>
                <a:r>
                  <a:rPr lang="en-US" dirty="0" err="1"/>
                  <a:t>vị</a:t>
                </a:r>
                <a:r>
                  <a:rPr lang="en-US" dirty="0"/>
                  <a:t>) </a:t>
                </a:r>
                <a:r>
                  <a:rPr lang="en-US" dirty="0" err="1"/>
                  <a:t>trong</a:t>
                </a:r>
                <a:r>
                  <a:rPr lang="en-US" dirty="0"/>
                  <a:t> </a:t>
                </a:r>
                <a:r>
                  <a:rPr lang="en-US" dirty="0" err="1"/>
                  <a:t>đó</a:t>
                </a:r>
                <a:r>
                  <a:rPr lang="en-US" dirty="0"/>
                  <a:t> </a:t>
                </a:r>
                <a:r>
                  <a:rPr lang="en-US" dirty="0" err="1"/>
                  <a:t>cột</a:t>
                </a:r>
                <a:r>
                  <a:rPr lang="en-US" dirty="0"/>
                  <a:t> </a:t>
                </a:r>
                <a:r>
                  <a:rPr lang="en-US" b="1" dirty="0"/>
                  <a:t>C</a:t>
                </a:r>
                <a:r>
                  <a:rPr lang="en-US" dirty="0"/>
                  <a:t> </a:t>
                </a:r>
                <a:r>
                  <a:rPr lang="en-US" dirty="0" err="1"/>
                  <a:t>có</a:t>
                </a:r>
                <a:r>
                  <a:rPr lang="en-US" dirty="0"/>
                  <a:t> </a:t>
                </a:r>
                <a:r>
                  <a:rPr lang="en-US" dirty="0" err="1"/>
                  <a:t>giá</a:t>
                </a:r>
                <a:r>
                  <a:rPr lang="en-US" dirty="0"/>
                  <a:t> </a:t>
                </a:r>
                <a:r>
                  <a:rPr lang="en-US" dirty="0" err="1"/>
                  <a:t>trị</a:t>
                </a:r>
                <a:r>
                  <a:rPr lang="en-US" dirty="0"/>
                  <a:t> </a:t>
                </a:r>
                <a:r>
                  <a:rPr lang="en-US" b="1" dirty="0"/>
                  <a:t>1</a:t>
                </a:r>
                <a:r>
                  <a:rPr lang="en-US" dirty="0"/>
                  <a:t>.</a:t>
                </a:r>
              </a:p>
              <a:p>
                <a:endParaRPr lang="en-US" dirty="0"/>
              </a:p>
              <a:p>
                <a:r>
                  <a:rPr lang="vi-VN" dirty="0"/>
                  <a:t>Áp dụng, cho tất cả các cột, một số hoán vị </a:t>
                </a:r>
                <a14:m>
                  <m:oMath xmlns:m="http://schemas.openxmlformats.org/officeDocument/2006/math">
                    <m:r>
                      <a:rPr lang="en-US" b="1" i="1">
                        <a:latin typeface="Cambria Math" panose="02040503050406030204" pitchFamily="18" charset="0"/>
                        <a:ea typeface="Cambria Math" panose="02040503050406030204" pitchFamily="18" charset="0"/>
                      </a:rPr>
                      <m:t>𝝅</m:t>
                    </m:r>
                  </m:oMath>
                </a14:m>
                <a:r>
                  <a:rPr lang="vi-VN" dirty="0"/>
                  <a:t> được chọn ngẫu nhiên để tạo chữ ký cho mỗi cột.</a:t>
                </a:r>
              </a:p>
              <a:p>
                <a:endParaRPr lang="vi-VN" dirty="0"/>
              </a:p>
              <a:p>
                <a:r>
                  <a:rPr lang="en-US" dirty="0" err="1"/>
                  <a:t>Kết</a:t>
                </a:r>
                <a:r>
                  <a:rPr lang="en-US" dirty="0"/>
                  <a:t> </a:t>
                </a:r>
                <a:r>
                  <a:rPr lang="en-US" dirty="0" err="1"/>
                  <a:t>quả</a:t>
                </a:r>
                <a:r>
                  <a:rPr lang="en-US" dirty="0"/>
                  <a:t> </a:t>
                </a:r>
                <a:r>
                  <a:rPr lang="en-US" dirty="0" err="1"/>
                  <a:t>là</a:t>
                </a:r>
                <a:r>
                  <a:rPr lang="en-US" dirty="0"/>
                  <a:t> </a:t>
                </a:r>
                <a:r>
                  <a:rPr lang="en-US" dirty="0" err="1"/>
                  <a:t>một</a:t>
                </a:r>
                <a:r>
                  <a:rPr lang="en-US" dirty="0"/>
                  <a:t> ma </a:t>
                </a:r>
                <a:r>
                  <a:rPr lang="en-US" dirty="0" err="1"/>
                  <a:t>trận</a:t>
                </a:r>
                <a:r>
                  <a:rPr lang="en-US" dirty="0"/>
                  <a:t> </a:t>
                </a:r>
                <a:r>
                  <a:rPr lang="en-US" dirty="0" err="1"/>
                  <a:t>chữ</a:t>
                </a:r>
                <a:r>
                  <a:rPr lang="en-US" dirty="0"/>
                  <a:t> </a:t>
                </a:r>
                <a:r>
                  <a:rPr lang="en-US" dirty="0" err="1"/>
                  <a:t>ký</a:t>
                </a:r>
                <a:r>
                  <a:rPr lang="en-US" dirty="0"/>
                  <a:t>: </a:t>
                </a:r>
              </a:p>
              <a:p>
                <a:pPr lvl="1"/>
                <a:r>
                  <a:rPr lang="en-US" dirty="0" err="1"/>
                  <a:t>Cột</a:t>
                </a:r>
                <a:r>
                  <a:rPr lang="en-US" dirty="0"/>
                  <a:t> = </a:t>
                </a:r>
                <a:r>
                  <a:rPr lang="en-US" dirty="0" err="1"/>
                  <a:t>tập</a:t>
                </a:r>
                <a:r>
                  <a:rPr lang="en-US" dirty="0"/>
                  <a:t> </a:t>
                </a:r>
                <a:r>
                  <a:rPr lang="en-US" dirty="0" err="1"/>
                  <a:t>hợp</a:t>
                </a:r>
                <a:r>
                  <a:rPr lang="en-US" dirty="0"/>
                  <a:t>,</a:t>
                </a:r>
              </a:p>
              <a:p>
                <a:pPr lvl="1"/>
                <a:r>
                  <a:rPr lang="en-US" dirty="0" err="1"/>
                  <a:t>Hàng</a:t>
                </a:r>
                <a:r>
                  <a:rPr lang="en-US" dirty="0"/>
                  <a:t> = </a:t>
                </a:r>
                <a:r>
                  <a:rPr lang="en-US" dirty="0" err="1"/>
                  <a:t>giá</a:t>
                </a:r>
                <a:r>
                  <a:rPr lang="en-US" dirty="0"/>
                  <a:t> </a:t>
                </a:r>
                <a:r>
                  <a:rPr lang="en-US" dirty="0" err="1"/>
                  <a:t>trị</a:t>
                </a:r>
                <a:r>
                  <a:rPr lang="en-US" dirty="0"/>
                  <a:t> </a:t>
                </a:r>
                <a:r>
                  <a:rPr lang="en-US" dirty="0" err="1"/>
                  <a:t>minhash</a:t>
                </a:r>
                <a:r>
                  <a:rPr lang="en-US" dirty="0"/>
                  <a:t> </a:t>
                </a:r>
                <a:r>
                  <a:rPr lang="en-US" dirty="0" err="1"/>
                  <a:t>cho</a:t>
                </a:r>
                <a:r>
                  <a:rPr lang="en-US" dirty="0"/>
                  <a:t> </a:t>
                </a:r>
                <a:r>
                  <a:rPr lang="en-US" dirty="0" err="1"/>
                  <a:t>mỗi</a:t>
                </a:r>
                <a:r>
                  <a:rPr lang="en-US" dirty="0"/>
                  <a:t> </a:t>
                </a:r>
                <a:r>
                  <a:rPr lang="en-US" dirty="0" err="1"/>
                  <a:t>hoán</a:t>
                </a:r>
                <a:r>
                  <a:rPr lang="en-US" dirty="0"/>
                  <a:t> </a:t>
                </a:r>
                <a:r>
                  <a:rPr lang="en-US" dirty="0" err="1"/>
                  <a:t>vị</a:t>
                </a:r>
                <a:r>
                  <a:rPr lang="en-US" dirty="0"/>
                  <a:t> </a:t>
                </a:r>
                <a14:m>
                  <m:oMath xmlns:m="http://schemas.openxmlformats.org/officeDocument/2006/math">
                    <m:r>
                      <a:rPr lang="en-US" b="1" i="1">
                        <a:latin typeface="Cambria Math" panose="02040503050406030204" pitchFamily="18" charset="0"/>
                        <a:ea typeface="Cambria Math" panose="02040503050406030204" pitchFamily="18" charset="0"/>
                      </a:rPr>
                      <m:t>𝝅</m:t>
                    </m:r>
                  </m:oMath>
                </a14:m>
                <a:endParaRPr lang="en-US" dirty="0"/>
              </a:p>
            </p:txBody>
          </p:sp>
        </mc:Choice>
        <mc:Fallback xmlns="">
          <p:sp>
            <p:nvSpPr>
              <p:cNvPr id="3" name="Content Placeholder 2">
                <a:extLst>
                  <a:ext uri="{FF2B5EF4-FFF2-40B4-BE49-F238E27FC236}">
                    <a16:creationId xmlns:a16="http://schemas.microsoft.com/office/drawing/2014/main" id="{4CE6F18A-5756-4B43-8539-9B85014AC132}"/>
                  </a:ext>
                </a:extLst>
              </p:cNvPr>
              <p:cNvSpPr>
                <a:spLocks noGrp="1" noRot="1" noChangeAspect="1" noMove="1" noResize="1" noEditPoints="1" noAdjustHandles="1" noChangeArrowheads="1" noChangeShapeType="1" noTextEdit="1"/>
              </p:cNvSpPr>
              <p:nvPr>
                <p:ph idx="1"/>
              </p:nvPr>
            </p:nvSpPr>
            <p:spPr>
              <a:blipFill>
                <a:blip r:embed="rId2"/>
                <a:stretch>
                  <a:fillRect l="-772" t="-840"/>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7358465A-ED16-024D-BB4E-6764098B27BB}"/>
              </a:ext>
            </a:extLst>
          </p:cNvPr>
          <p:cNvSpPr>
            <a:spLocks noGrp="1"/>
          </p:cNvSpPr>
          <p:nvPr>
            <p:ph type="sldNum" sz="quarter" idx="12"/>
          </p:nvPr>
        </p:nvSpPr>
        <p:spPr/>
        <p:txBody>
          <a:bodyPr/>
          <a:lstStyle/>
          <a:p>
            <a:fld id="{20B7F220-0825-4B9B-9156-FF79F33775FE}" type="slidenum">
              <a:rPr lang="vi-VN" smtClean="0"/>
              <a:t>14</a:t>
            </a:fld>
            <a:endParaRPr lang="vi-VN"/>
          </a:p>
        </p:txBody>
      </p:sp>
    </p:spTree>
    <p:extLst>
      <p:ext uri="{BB962C8B-B14F-4D97-AF65-F5344CB8AC3E}">
        <p14:creationId xmlns:p14="http://schemas.microsoft.com/office/powerpoint/2010/main" val="9617813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C64D50-99AB-0943-99A5-B65A4EF53694}"/>
              </a:ext>
            </a:extLst>
          </p:cNvPr>
          <p:cNvSpPr>
            <a:spLocks noGrp="1"/>
          </p:cNvSpPr>
          <p:nvPr>
            <p:ph type="title"/>
          </p:nvPr>
        </p:nvSpPr>
        <p:spPr/>
        <p:txBody>
          <a:bodyPr/>
          <a:lstStyle/>
          <a:p>
            <a:r>
              <a:rPr lang="en-US" dirty="0"/>
              <a:t>Min-Hashing</a:t>
            </a:r>
          </a:p>
        </p:txBody>
      </p:sp>
      <p:sp>
        <p:nvSpPr>
          <p:cNvPr id="4" name="Slide Number Placeholder 3">
            <a:extLst>
              <a:ext uri="{FF2B5EF4-FFF2-40B4-BE49-F238E27FC236}">
                <a16:creationId xmlns:a16="http://schemas.microsoft.com/office/drawing/2014/main" id="{92F940E8-3C2A-6340-923B-CA35560B3055}"/>
              </a:ext>
            </a:extLst>
          </p:cNvPr>
          <p:cNvSpPr>
            <a:spLocks noGrp="1"/>
          </p:cNvSpPr>
          <p:nvPr>
            <p:ph type="sldNum" sz="quarter" idx="12"/>
          </p:nvPr>
        </p:nvSpPr>
        <p:spPr/>
        <p:txBody>
          <a:bodyPr/>
          <a:lstStyle/>
          <a:p>
            <a:fld id="{20B7F220-0825-4B9B-9156-FF79F33775FE}" type="slidenum">
              <a:rPr lang="vi-VN" smtClean="0"/>
              <a:t>15</a:t>
            </a:fld>
            <a:endParaRPr lang="vi-VN"/>
          </a:p>
        </p:txBody>
      </p:sp>
      <p:pic>
        <p:nvPicPr>
          <p:cNvPr id="5" name="Picture 4">
            <a:extLst>
              <a:ext uri="{FF2B5EF4-FFF2-40B4-BE49-F238E27FC236}">
                <a16:creationId xmlns:a16="http://schemas.microsoft.com/office/drawing/2014/main" id="{C9AE916B-C850-1144-9E8F-9248D03B94A1}"/>
              </a:ext>
            </a:extLst>
          </p:cNvPr>
          <p:cNvPicPr>
            <a:picLocks noChangeAspect="1"/>
          </p:cNvPicPr>
          <p:nvPr/>
        </p:nvPicPr>
        <p:blipFill>
          <a:blip r:embed="rId3"/>
          <a:stretch>
            <a:fillRect/>
          </a:stretch>
        </p:blipFill>
        <p:spPr>
          <a:xfrm>
            <a:off x="658091" y="1385067"/>
            <a:ext cx="7827818" cy="5017832"/>
          </a:xfrm>
          <a:prstGeom prst="rect">
            <a:avLst/>
          </a:prstGeom>
        </p:spPr>
      </p:pic>
    </p:spTree>
    <p:extLst>
      <p:ext uri="{BB962C8B-B14F-4D97-AF65-F5344CB8AC3E}">
        <p14:creationId xmlns:p14="http://schemas.microsoft.com/office/powerpoint/2010/main" val="34385301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45DC12-8F6A-8043-92FA-F1578A3254D7}"/>
              </a:ext>
            </a:extLst>
          </p:cNvPr>
          <p:cNvSpPr>
            <a:spLocks noGrp="1"/>
          </p:cNvSpPr>
          <p:nvPr>
            <p:ph type="title"/>
          </p:nvPr>
        </p:nvSpPr>
        <p:spPr/>
        <p:txBody>
          <a:bodyPr/>
          <a:lstStyle/>
          <a:p>
            <a:r>
              <a:rPr lang="en-US" dirty="0"/>
              <a:t>Min-Hashing</a:t>
            </a:r>
          </a:p>
        </p:txBody>
      </p:sp>
      <p:sp>
        <p:nvSpPr>
          <p:cNvPr id="4" name="Slide Number Placeholder 3">
            <a:extLst>
              <a:ext uri="{FF2B5EF4-FFF2-40B4-BE49-F238E27FC236}">
                <a16:creationId xmlns:a16="http://schemas.microsoft.com/office/drawing/2014/main" id="{00906126-5E27-B241-8B69-4D5D420EFF9E}"/>
              </a:ext>
            </a:extLst>
          </p:cNvPr>
          <p:cNvSpPr>
            <a:spLocks noGrp="1"/>
          </p:cNvSpPr>
          <p:nvPr>
            <p:ph type="sldNum" sz="quarter" idx="12"/>
          </p:nvPr>
        </p:nvSpPr>
        <p:spPr/>
        <p:txBody>
          <a:bodyPr/>
          <a:lstStyle/>
          <a:p>
            <a:fld id="{20B7F220-0825-4B9B-9156-FF79F33775FE}" type="slidenum">
              <a:rPr lang="vi-VN" smtClean="0"/>
              <a:t>16</a:t>
            </a:fld>
            <a:endParaRPr lang="vi-VN"/>
          </a:p>
        </p:txBody>
      </p:sp>
      <p:pic>
        <p:nvPicPr>
          <p:cNvPr id="5" name="Picture 4">
            <a:extLst>
              <a:ext uri="{FF2B5EF4-FFF2-40B4-BE49-F238E27FC236}">
                <a16:creationId xmlns:a16="http://schemas.microsoft.com/office/drawing/2014/main" id="{0A1A6CE4-EDE9-7343-8B2F-106D5C671767}"/>
              </a:ext>
            </a:extLst>
          </p:cNvPr>
          <p:cNvPicPr>
            <a:picLocks noChangeAspect="1"/>
          </p:cNvPicPr>
          <p:nvPr/>
        </p:nvPicPr>
        <p:blipFill>
          <a:blip r:embed="rId2"/>
          <a:stretch>
            <a:fillRect/>
          </a:stretch>
        </p:blipFill>
        <p:spPr>
          <a:xfrm>
            <a:off x="166255" y="1562900"/>
            <a:ext cx="8520545" cy="4893673"/>
          </a:xfrm>
          <a:prstGeom prst="rect">
            <a:avLst/>
          </a:prstGeom>
        </p:spPr>
      </p:pic>
      <p:pic>
        <p:nvPicPr>
          <p:cNvPr id="1025" name="Picture 1" descr="page27image54242480">
            <a:extLst>
              <a:ext uri="{FF2B5EF4-FFF2-40B4-BE49-F238E27FC236}">
                <a16:creationId xmlns:a16="http://schemas.microsoft.com/office/drawing/2014/main" id="{D7CBAD7D-ED03-5347-A83B-59FE87FB5A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5727700" cy="546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64213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EF45CA-A2B2-BE4E-ACA2-4F23A53AB5B6}"/>
              </a:ext>
            </a:extLst>
          </p:cNvPr>
          <p:cNvSpPr>
            <a:spLocks noGrp="1"/>
          </p:cNvSpPr>
          <p:nvPr>
            <p:ph type="title"/>
          </p:nvPr>
        </p:nvSpPr>
        <p:spPr/>
        <p:txBody>
          <a:bodyPr/>
          <a:lstStyle/>
          <a:p>
            <a:r>
              <a:rPr lang="en-US" dirty="0"/>
              <a:t>LOCALITY SENSITIVE HASHING</a:t>
            </a:r>
          </a:p>
        </p:txBody>
      </p:sp>
      <p:sp>
        <p:nvSpPr>
          <p:cNvPr id="3" name="Content Placeholder 2">
            <a:extLst>
              <a:ext uri="{FF2B5EF4-FFF2-40B4-BE49-F238E27FC236}">
                <a16:creationId xmlns:a16="http://schemas.microsoft.com/office/drawing/2014/main" id="{14FD7C88-B0A0-FF45-8F54-50570DEB985A}"/>
              </a:ext>
            </a:extLst>
          </p:cNvPr>
          <p:cNvSpPr>
            <a:spLocks noGrp="1"/>
          </p:cNvSpPr>
          <p:nvPr>
            <p:ph idx="1"/>
          </p:nvPr>
        </p:nvSpPr>
        <p:spPr/>
        <p:txBody>
          <a:bodyPr/>
          <a:lstStyle/>
          <a:p>
            <a:r>
              <a:rPr lang="en-US" dirty="0" err="1"/>
              <a:t>Tập</a:t>
            </a:r>
            <a:r>
              <a:rPr lang="en-US" dirty="0"/>
              <a:t> </a:t>
            </a:r>
            <a:r>
              <a:rPr lang="en-US" dirty="0" err="1"/>
              <a:t>trung</a:t>
            </a:r>
            <a:r>
              <a:rPr lang="en-US" dirty="0"/>
              <a:t> </a:t>
            </a:r>
            <a:r>
              <a:rPr lang="en-US" dirty="0" err="1"/>
              <a:t>vào</a:t>
            </a:r>
            <a:r>
              <a:rPr lang="en-US" dirty="0"/>
              <a:t> </a:t>
            </a:r>
            <a:r>
              <a:rPr lang="en-US" dirty="0" err="1"/>
              <a:t>các</a:t>
            </a:r>
            <a:r>
              <a:rPr lang="en-US" dirty="0"/>
              <a:t> </a:t>
            </a:r>
            <a:r>
              <a:rPr lang="en-US" dirty="0" err="1"/>
              <a:t>cặp</a:t>
            </a:r>
            <a:r>
              <a:rPr lang="en-US" dirty="0"/>
              <a:t> </a:t>
            </a:r>
            <a:r>
              <a:rPr lang="en-US" dirty="0" err="1"/>
              <a:t>chữ</a:t>
            </a:r>
            <a:r>
              <a:rPr lang="en-US" dirty="0"/>
              <a:t> </a:t>
            </a:r>
            <a:r>
              <a:rPr lang="en-US" dirty="0" err="1"/>
              <a:t>ký</a:t>
            </a:r>
            <a:r>
              <a:rPr lang="en-US" dirty="0"/>
              <a:t> </a:t>
            </a:r>
            <a:r>
              <a:rPr lang="en-US" dirty="0" err="1"/>
              <a:t>được</a:t>
            </a:r>
            <a:r>
              <a:rPr lang="en-US" dirty="0"/>
              <a:t> </a:t>
            </a:r>
            <a:r>
              <a:rPr lang="en-US" dirty="0" err="1"/>
              <a:t>cho</a:t>
            </a:r>
            <a:r>
              <a:rPr lang="en-US" dirty="0"/>
              <a:t> </a:t>
            </a:r>
            <a:r>
              <a:rPr lang="en-US" dirty="0" err="1"/>
              <a:t>là</a:t>
            </a:r>
            <a:r>
              <a:rPr lang="en-US" dirty="0"/>
              <a:t> </a:t>
            </a:r>
            <a:r>
              <a:rPr lang="en-US" dirty="0" err="1"/>
              <a:t>từ</a:t>
            </a:r>
            <a:r>
              <a:rPr lang="en-US" dirty="0"/>
              <a:t> 2 </a:t>
            </a:r>
            <a:r>
              <a:rPr lang="en-US" dirty="0" err="1"/>
              <a:t>tài</a:t>
            </a:r>
            <a:r>
              <a:rPr lang="en-US" dirty="0"/>
              <a:t> </a:t>
            </a:r>
            <a:r>
              <a:rPr lang="en-US" dirty="0" err="1"/>
              <a:t>liệu</a:t>
            </a:r>
            <a:r>
              <a:rPr lang="en-US" dirty="0"/>
              <a:t> </a:t>
            </a:r>
            <a:r>
              <a:rPr lang="en-US" dirty="0" err="1"/>
              <a:t>tương</a:t>
            </a:r>
            <a:r>
              <a:rPr lang="en-US" dirty="0"/>
              <a:t> </a:t>
            </a:r>
            <a:r>
              <a:rPr lang="en-US" dirty="0" err="1"/>
              <a:t>tự</a:t>
            </a:r>
            <a:r>
              <a:rPr lang="en-US" dirty="0"/>
              <a:t> </a:t>
            </a:r>
            <a:r>
              <a:rPr lang="en-US" dirty="0" err="1"/>
              <a:t>nhau</a:t>
            </a:r>
            <a:r>
              <a:rPr lang="en-US" dirty="0"/>
              <a:t>.</a:t>
            </a:r>
          </a:p>
          <a:p>
            <a:endParaRPr lang="en-US" dirty="0"/>
          </a:p>
          <a:p>
            <a:r>
              <a:rPr lang="en-US" b="1" dirty="0" err="1"/>
              <a:t>Mục</a:t>
            </a:r>
            <a:r>
              <a:rPr lang="en-US" b="1" dirty="0"/>
              <a:t> </a:t>
            </a:r>
            <a:r>
              <a:rPr lang="en-US" b="1" dirty="0" err="1"/>
              <a:t>tiêu</a:t>
            </a:r>
            <a:r>
              <a:rPr lang="en-US" b="1" dirty="0"/>
              <a:t>:</a:t>
            </a:r>
            <a:r>
              <a:rPr lang="en-US" dirty="0"/>
              <a:t> </a:t>
            </a:r>
            <a:r>
              <a:rPr lang="en-US" dirty="0" err="1"/>
              <a:t>Tìm</a:t>
            </a:r>
            <a:r>
              <a:rPr lang="en-US" dirty="0"/>
              <a:t> </a:t>
            </a:r>
            <a:r>
              <a:rPr lang="en-US" dirty="0" err="1"/>
              <a:t>các</a:t>
            </a:r>
            <a:r>
              <a:rPr lang="en-US" dirty="0"/>
              <a:t> </a:t>
            </a:r>
            <a:r>
              <a:rPr lang="en-US" dirty="0" err="1"/>
              <a:t>tài</a:t>
            </a:r>
            <a:r>
              <a:rPr lang="en-US" dirty="0"/>
              <a:t> </a:t>
            </a:r>
            <a:r>
              <a:rPr lang="en-US" dirty="0" err="1"/>
              <a:t>liệu</a:t>
            </a:r>
            <a:r>
              <a:rPr lang="en-US" dirty="0"/>
              <a:t> </a:t>
            </a:r>
            <a:r>
              <a:rPr lang="en-US" dirty="0" err="1"/>
              <a:t>với</a:t>
            </a:r>
            <a:r>
              <a:rPr lang="en-US" dirty="0"/>
              <a:t> </a:t>
            </a:r>
            <a:r>
              <a:rPr lang="en-US" dirty="0" err="1"/>
              <a:t>độ</a:t>
            </a:r>
            <a:r>
              <a:rPr lang="en-US" dirty="0"/>
              <a:t> </a:t>
            </a:r>
            <a:r>
              <a:rPr lang="en-US" dirty="0" err="1"/>
              <a:t>tương</a:t>
            </a:r>
            <a:r>
              <a:rPr lang="en-US" dirty="0"/>
              <a:t> </a:t>
            </a:r>
            <a:r>
              <a:rPr lang="en-US" dirty="0" err="1"/>
              <a:t>đồng</a:t>
            </a:r>
            <a:r>
              <a:rPr lang="en-US" dirty="0"/>
              <a:t> Jaccard </a:t>
            </a:r>
            <a:r>
              <a:rPr lang="en-US" dirty="0" err="1"/>
              <a:t>ít</a:t>
            </a:r>
            <a:r>
              <a:rPr lang="en-US" dirty="0"/>
              <a:t> </a:t>
            </a:r>
            <a:r>
              <a:rPr lang="en-US" dirty="0" err="1"/>
              <a:t>nhất</a:t>
            </a:r>
            <a:r>
              <a:rPr lang="en-US" dirty="0"/>
              <a:t> </a:t>
            </a:r>
            <a:r>
              <a:rPr lang="en-US" dirty="0" err="1"/>
              <a:t>là</a:t>
            </a:r>
            <a:r>
              <a:rPr lang="en-US" dirty="0"/>
              <a:t> </a:t>
            </a:r>
            <a:r>
              <a:rPr lang="en-US" b="1" dirty="0"/>
              <a:t>s</a:t>
            </a:r>
          </a:p>
          <a:p>
            <a:endParaRPr lang="en-US" b="1" dirty="0"/>
          </a:p>
          <a:p>
            <a:r>
              <a:rPr lang="en-US" b="1" dirty="0" err="1"/>
              <a:t>Ý</a:t>
            </a:r>
            <a:r>
              <a:rPr lang="en-US" b="1" dirty="0"/>
              <a:t> </a:t>
            </a:r>
            <a:r>
              <a:rPr lang="en-US" b="1" dirty="0" err="1"/>
              <a:t>tưởng</a:t>
            </a:r>
            <a:r>
              <a:rPr lang="en-US" b="1" dirty="0"/>
              <a:t> </a:t>
            </a:r>
            <a:r>
              <a:rPr lang="en-US" b="1" dirty="0" err="1"/>
              <a:t>chung</a:t>
            </a:r>
            <a:r>
              <a:rPr lang="en-US" b="1" dirty="0"/>
              <a:t>:</a:t>
            </a:r>
            <a:r>
              <a:rPr lang="en-US" dirty="0"/>
              <a:t> </a:t>
            </a:r>
            <a:r>
              <a:rPr lang="en-US" dirty="0" err="1"/>
              <a:t>Sử</a:t>
            </a:r>
            <a:r>
              <a:rPr lang="en-US" dirty="0"/>
              <a:t> </a:t>
            </a:r>
            <a:r>
              <a:rPr lang="en-US" dirty="0" err="1"/>
              <a:t>dụng</a:t>
            </a:r>
            <a:r>
              <a:rPr lang="en-US" dirty="0"/>
              <a:t> </a:t>
            </a:r>
            <a:r>
              <a:rPr lang="en-US" dirty="0" err="1"/>
              <a:t>hàm</a:t>
            </a:r>
            <a:r>
              <a:rPr lang="en-US" dirty="0"/>
              <a:t> hash </a:t>
            </a:r>
            <a:r>
              <a:rPr lang="en-US" dirty="0" err="1"/>
              <a:t>cho</a:t>
            </a:r>
            <a:r>
              <a:rPr lang="en-US" dirty="0"/>
              <a:t> </a:t>
            </a:r>
            <a:r>
              <a:rPr lang="en-US" dirty="0" err="1"/>
              <a:t>biết</a:t>
            </a:r>
            <a:r>
              <a:rPr lang="en-US" dirty="0"/>
              <a:t> </a:t>
            </a:r>
            <a:r>
              <a:rPr lang="en-US" b="1" dirty="0"/>
              <a:t>x</a:t>
            </a:r>
            <a:r>
              <a:rPr lang="en-US" dirty="0"/>
              <a:t> </a:t>
            </a:r>
            <a:r>
              <a:rPr lang="en-US" dirty="0" err="1"/>
              <a:t>và</a:t>
            </a:r>
            <a:r>
              <a:rPr lang="en-US" dirty="0"/>
              <a:t> </a:t>
            </a:r>
            <a:r>
              <a:rPr lang="en-US" b="1" dirty="0"/>
              <a:t>y </a:t>
            </a:r>
            <a:r>
              <a:rPr lang="en-US" dirty="0" err="1"/>
              <a:t>có</a:t>
            </a:r>
            <a:r>
              <a:rPr lang="en-US" dirty="0"/>
              <a:t> </a:t>
            </a:r>
            <a:r>
              <a:rPr lang="en-US" dirty="0" err="1"/>
              <a:t>phải</a:t>
            </a:r>
            <a:r>
              <a:rPr lang="en-US" dirty="0"/>
              <a:t> </a:t>
            </a:r>
            <a:r>
              <a:rPr lang="en-US" dirty="0" err="1"/>
              <a:t>là</a:t>
            </a:r>
            <a:r>
              <a:rPr lang="en-US" dirty="0"/>
              <a:t> </a:t>
            </a:r>
            <a:r>
              <a:rPr lang="en-US" dirty="0" err="1"/>
              <a:t>một</a:t>
            </a:r>
            <a:r>
              <a:rPr lang="en-US" dirty="0"/>
              <a:t> </a:t>
            </a:r>
            <a:r>
              <a:rPr lang="en-US" dirty="0" err="1"/>
              <a:t>là</a:t>
            </a:r>
            <a:r>
              <a:rPr lang="en-US" dirty="0"/>
              <a:t> </a:t>
            </a:r>
            <a:r>
              <a:rPr lang="en-US" dirty="0" err="1"/>
              <a:t>cặp</a:t>
            </a:r>
            <a:r>
              <a:rPr lang="en-US" dirty="0"/>
              <a:t> </a:t>
            </a:r>
            <a:r>
              <a:rPr lang="en-US" dirty="0" err="1"/>
              <a:t>ứng</a:t>
            </a:r>
            <a:r>
              <a:rPr lang="en-US" dirty="0"/>
              <a:t> </a:t>
            </a:r>
            <a:r>
              <a:rPr lang="en-US" dirty="0" err="1"/>
              <a:t>viên</a:t>
            </a:r>
            <a:r>
              <a:rPr lang="en-US" dirty="0"/>
              <a:t> hay </a:t>
            </a:r>
            <a:r>
              <a:rPr lang="en-US" dirty="0" err="1"/>
              <a:t>không</a:t>
            </a:r>
            <a:r>
              <a:rPr lang="en-US" dirty="0"/>
              <a:t>.</a:t>
            </a:r>
          </a:p>
          <a:p>
            <a:endParaRPr lang="en-US" dirty="0"/>
          </a:p>
          <a:p>
            <a:r>
              <a:rPr lang="en-US" dirty="0" err="1"/>
              <a:t>Đối</a:t>
            </a:r>
            <a:r>
              <a:rPr lang="en-US" dirty="0"/>
              <a:t> </a:t>
            </a:r>
            <a:r>
              <a:rPr lang="en-US" dirty="0" err="1"/>
              <a:t>với</a:t>
            </a:r>
            <a:r>
              <a:rPr lang="en-US" dirty="0"/>
              <a:t> ma </a:t>
            </a:r>
            <a:r>
              <a:rPr lang="en-US" dirty="0" err="1"/>
              <a:t>trận</a:t>
            </a:r>
            <a:r>
              <a:rPr lang="en-US" dirty="0"/>
              <a:t> Min-Hash:</a:t>
            </a:r>
          </a:p>
          <a:p>
            <a:pPr lvl="1"/>
            <a:r>
              <a:rPr lang="en-US" dirty="0" err="1"/>
              <a:t>Băm</a:t>
            </a:r>
            <a:r>
              <a:rPr lang="en-US" dirty="0"/>
              <a:t> </a:t>
            </a:r>
            <a:r>
              <a:rPr lang="en-US" dirty="0" err="1"/>
              <a:t>cột</a:t>
            </a:r>
            <a:r>
              <a:rPr lang="en-US" dirty="0"/>
              <a:t> </a:t>
            </a:r>
            <a:r>
              <a:rPr lang="en-US" dirty="0" err="1"/>
              <a:t>của</a:t>
            </a:r>
            <a:r>
              <a:rPr lang="en-US" dirty="0"/>
              <a:t> ma </a:t>
            </a:r>
            <a:r>
              <a:rPr lang="en-US" dirty="0" err="1"/>
              <a:t>trận</a:t>
            </a:r>
            <a:r>
              <a:rPr lang="en-US" dirty="0"/>
              <a:t> </a:t>
            </a:r>
            <a:r>
              <a:rPr lang="en-US" dirty="0" err="1"/>
              <a:t>chữ</a:t>
            </a:r>
            <a:r>
              <a:rPr lang="en-US" dirty="0"/>
              <a:t> </a:t>
            </a:r>
            <a:r>
              <a:rPr lang="en-US" dirty="0" err="1"/>
              <a:t>ký</a:t>
            </a:r>
            <a:r>
              <a:rPr lang="en-US" dirty="0"/>
              <a:t> M </a:t>
            </a:r>
            <a:r>
              <a:rPr lang="en-US" dirty="0" err="1"/>
              <a:t>vào</a:t>
            </a:r>
            <a:r>
              <a:rPr lang="en-US" dirty="0"/>
              <a:t> </a:t>
            </a:r>
            <a:r>
              <a:rPr lang="en-US" dirty="0" err="1"/>
              <a:t>nhiều</a:t>
            </a:r>
            <a:r>
              <a:rPr lang="en-US" dirty="0"/>
              <a:t> </a:t>
            </a:r>
            <a:r>
              <a:rPr lang="en-US" dirty="0" err="1"/>
              <a:t>nhóm</a:t>
            </a:r>
            <a:endParaRPr lang="en-US" dirty="0"/>
          </a:p>
          <a:p>
            <a:pPr lvl="1"/>
            <a:r>
              <a:rPr lang="en-US" dirty="0" err="1"/>
              <a:t>Mỗi</a:t>
            </a:r>
            <a:r>
              <a:rPr lang="en-US" dirty="0"/>
              <a:t> </a:t>
            </a:r>
            <a:r>
              <a:rPr lang="en-US" dirty="0" err="1"/>
              <a:t>cặp</a:t>
            </a:r>
            <a:r>
              <a:rPr lang="en-US" dirty="0"/>
              <a:t> </a:t>
            </a:r>
            <a:r>
              <a:rPr lang="en-US" dirty="0" err="1"/>
              <a:t>tài</a:t>
            </a:r>
            <a:r>
              <a:rPr lang="en-US" dirty="0"/>
              <a:t> </a:t>
            </a:r>
            <a:r>
              <a:rPr lang="en-US" dirty="0" err="1"/>
              <a:t>liệu</a:t>
            </a:r>
            <a:r>
              <a:rPr lang="en-US" dirty="0"/>
              <a:t> </a:t>
            </a:r>
            <a:r>
              <a:rPr lang="en-US" dirty="0" err="1"/>
              <a:t>băm</a:t>
            </a:r>
            <a:r>
              <a:rPr lang="en-US" dirty="0"/>
              <a:t> </a:t>
            </a:r>
            <a:r>
              <a:rPr lang="en-US" dirty="0" err="1"/>
              <a:t>vào</a:t>
            </a:r>
            <a:r>
              <a:rPr lang="en-US" dirty="0"/>
              <a:t> </a:t>
            </a:r>
            <a:r>
              <a:rPr lang="en-US" dirty="0" err="1"/>
              <a:t>cùng</a:t>
            </a:r>
            <a:r>
              <a:rPr lang="en-US" dirty="0"/>
              <a:t> </a:t>
            </a:r>
            <a:r>
              <a:rPr lang="en-US" dirty="0" err="1"/>
              <a:t>một</a:t>
            </a:r>
            <a:r>
              <a:rPr lang="en-US" dirty="0"/>
              <a:t> </a:t>
            </a:r>
            <a:r>
              <a:rPr lang="en-US" dirty="0" err="1"/>
              <a:t>nhóm</a:t>
            </a:r>
            <a:r>
              <a:rPr lang="en-US" dirty="0"/>
              <a:t> </a:t>
            </a:r>
            <a:r>
              <a:rPr lang="en-US" dirty="0" err="1"/>
              <a:t>là</a:t>
            </a:r>
            <a:r>
              <a:rPr lang="en-US" dirty="0"/>
              <a:t> </a:t>
            </a:r>
            <a:r>
              <a:rPr lang="en-US" dirty="0" err="1"/>
              <a:t>một</a:t>
            </a:r>
            <a:r>
              <a:rPr lang="en-US" dirty="0"/>
              <a:t> </a:t>
            </a:r>
            <a:r>
              <a:rPr lang="en-US" dirty="0" err="1"/>
              <a:t>cặp</a:t>
            </a:r>
            <a:r>
              <a:rPr lang="en-US" dirty="0"/>
              <a:t> </a:t>
            </a:r>
            <a:r>
              <a:rPr lang="en-US" dirty="0" err="1"/>
              <a:t>ứng</a:t>
            </a:r>
            <a:r>
              <a:rPr lang="en-US" dirty="0"/>
              <a:t> </a:t>
            </a:r>
            <a:r>
              <a:rPr lang="en-US" dirty="0" err="1"/>
              <a:t>viên</a:t>
            </a:r>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8EEDF2EB-4417-3F42-8FCD-EC9F465AF53D}"/>
              </a:ext>
            </a:extLst>
          </p:cNvPr>
          <p:cNvSpPr>
            <a:spLocks noGrp="1"/>
          </p:cNvSpPr>
          <p:nvPr>
            <p:ph type="sldNum" sz="quarter" idx="12"/>
          </p:nvPr>
        </p:nvSpPr>
        <p:spPr/>
        <p:txBody>
          <a:bodyPr/>
          <a:lstStyle/>
          <a:p>
            <a:fld id="{20B7F220-0825-4B9B-9156-FF79F33775FE}" type="slidenum">
              <a:rPr lang="vi-VN" smtClean="0"/>
              <a:t>17</a:t>
            </a:fld>
            <a:endParaRPr lang="vi-VN"/>
          </a:p>
        </p:txBody>
      </p:sp>
    </p:spTree>
    <p:extLst>
      <p:ext uri="{BB962C8B-B14F-4D97-AF65-F5344CB8AC3E}">
        <p14:creationId xmlns:p14="http://schemas.microsoft.com/office/powerpoint/2010/main" val="35727484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391599-B5BF-C949-B27C-480B8B299B0E}"/>
              </a:ext>
            </a:extLst>
          </p:cNvPr>
          <p:cNvSpPr>
            <a:spLocks noGrp="1"/>
          </p:cNvSpPr>
          <p:nvPr>
            <p:ph type="title"/>
          </p:nvPr>
        </p:nvSpPr>
        <p:spPr/>
        <p:txBody>
          <a:bodyPr/>
          <a:lstStyle/>
          <a:p>
            <a:r>
              <a:rPr lang="en-US" dirty="0"/>
              <a:t>LOCALITY SENSITIVE HASHING</a:t>
            </a:r>
          </a:p>
        </p:txBody>
      </p:sp>
      <p:sp>
        <p:nvSpPr>
          <p:cNvPr id="3" name="Content Placeholder 2">
            <a:extLst>
              <a:ext uri="{FF2B5EF4-FFF2-40B4-BE49-F238E27FC236}">
                <a16:creationId xmlns:a16="http://schemas.microsoft.com/office/drawing/2014/main" id="{5505E12F-C02A-144E-B5EB-F767AF787C3B}"/>
              </a:ext>
            </a:extLst>
          </p:cNvPr>
          <p:cNvSpPr>
            <a:spLocks noGrp="1"/>
          </p:cNvSpPr>
          <p:nvPr>
            <p:ph idx="1"/>
          </p:nvPr>
        </p:nvSpPr>
        <p:spPr/>
        <p:txBody>
          <a:bodyPr/>
          <a:lstStyle/>
          <a:p>
            <a:r>
              <a:rPr lang="en-US" dirty="0"/>
              <a:t>LSH </a:t>
            </a:r>
            <a:r>
              <a:rPr lang="en-US" dirty="0" err="1"/>
              <a:t>cho</a:t>
            </a:r>
            <a:r>
              <a:rPr lang="en-US" dirty="0"/>
              <a:t> Min-Hash:</a:t>
            </a:r>
          </a:p>
          <a:p>
            <a:pPr lvl="1"/>
            <a:r>
              <a:rPr lang="en-US" dirty="0" err="1"/>
              <a:t>Ý</a:t>
            </a:r>
            <a:r>
              <a:rPr lang="en-US" dirty="0"/>
              <a:t> </a:t>
            </a:r>
            <a:r>
              <a:rPr lang="en-US" dirty="0" err="1"/>
              <a:t>tưởng</a:t>
            </a:r>
            <a:r>
              <a:rPr lang="en-US" dirty="0"/>
              <a:t>: </a:t>
            </a:r>
            <a:r>
              <a:rPr lang="en-US" dirty="0" err="1"/>
              <a:t>Băm</a:t>
            </a:r>
            <a:r>
              <a:rPr lang="en-US" dirty="0"/>
              <a:t> </a:t>
            </a:r>
            <a:r>
              <a:rPr lang="en-US" dirty="0" err="1"/>
              <a:t>các</a:t>
            </a:r>
            <a:r>
              <a:rPr lang="en-US" dirty="0"/>
              <a:t> </a:t>
            </a:r>
            <a:r>
              <a:rPr lang="en-US" dirty="0" err="1"/>
              <a:t>cột</a:t>
            </a:r>
            <a:r>
              <a:rPr lang="en-US" dirty="0"/>
              <a:t> </a:t>
            </a:r>
            <a:r>
              <a:rPr lang="en-US" dirty="0" err="1"/>
              <a:t>của</a:t>
            </a:r>
            <a:r>
              <a:rPr lang="en-US" dirty="0"/>
              <a:t> ma </a:t>
            </a:r>
            <a:r>
              <a:rPr lang="en-US" dirty="0" err="1"/>
              <a:t>trận</a:t>
            </a:r>
            <a:r>
              <a:rPr lang="en-US" dirty="0"/>
              <a:t> </a:t>
            </a:r>
            <a:r>
              <a:rPr lang="en-US" dirty="0" err="1"/>
              <a:t>chữ</a:t>
            </a:r>
            <a:r>
              <a:rPr lang="en-US" dirty="0"/>
              <a:t> </a:t>
            </a:r>
            <a:r>
              <a:rPr lang="en-US" dirty="0" err="1"/>
              <a:t>ký</a:t>
            </a:r>
            <a:r>
              <a:rPr lang="en-US" dirty="0"/>
              <a:t> M </a:t>
            </a:r>
            <a:r>
              <a:rPr lang="en-US" dirty="0" err="1"/>
              <a:t>một</a:t>
            </a:r>
            <a:r>
              <a:rPr lang="en-US" dirty="0"/>
              <a:t> </a:t>
            </a:r>
            <a:r>
              <a:rPr lang="en-US" dirty="0" err="1"/>
              <a:t>vài</a:t>
            </a:r>
            <a:r>
              <a:rPr lang="en-US" dirty="0"/>
              <a:t> </a:t>
            </a:r>
            <a:r>
              <a:rPr lang="en-US" dirty="0" err="1"/>
              <a:t>lần</a:t>
            </a:r>
            <a:endParaRPr lang="en-US" dirty="0"/>
          </a:p>
          <a:p>
            <a:pPr lvl="1"/>
            <a:endParaRPr lang="en-US" dirty="0"/>
          </a:p>
          <a:p>
            <a:pPr lvl="1"/>
            <a:r>
              <a:rPr lang="vi-VN" dirty="0"/>
              <a:t>Các cột tương tự có khả năng băm vào cùng một nhóm với xác suất cao.</a:t>
            </a:r>
          </a:p>
          <a:p>
            <a:pPr lvl="1"/>
            <a:endParaRPr lang="vi-VN" dirty="0"/>
          </a:p>
          <a:p>
            <a:pPr marL="342882" lvl="1" indent="0">
              <a:buNone/>
            </a:pPr>
            <a:r>
              <a:rPr lang="vi-VN" dirty="0">
                <a:solidFill>
                  <a:srgbClr val="FF0000"/>
                </a:solidFill>
              </a:rPr>
              <a:t>=&gt; Các cặp ứng viên là những cặp băm vào cùng một nhóm</a:t>
            </a:r>
            <a:endParaRPr lang="en-US" dirty="0">
              <a:solidFill>
                <a:srgbClr val="FF0000"/>
              </a:solidFill>
            </a:endParaRPr>
          </a:p>
        </p:txBody>
      </p:sp>
      <p:sp>
        <p:nvSpPr>
          <p:cNvPr id="4" name="Slide Number Placeholder 3">
            <a:extLst>
              <a:ext uri="{FF2B5EF4-FFF2-40B4-BE49-F238E27FC236}">
                <a16:creationId xmlns:a16="http://schemas.microsoft.com/office/drawing/2014/main" id="{884C1384-1964-A642-9145-1346B31ABF2D}"/>
              </a:ext>
            </a:extLst>
          </p:cNvPr>
          <p:cNvSpPr>
            <a:spLocks noGrp="1"/>
          </p:cNvSpPr>
          <p:nvPr>
            <p:ph type="sldNum" sz="quarter" idx="12"/>
          </p:nvPr>
        </p:nvSpPr>
        <p:spPr/>
        <p:txBody>
          <a:bodyPr/>
          <a:lstStyle/>
          <a:p>
            <a:fld id="{20B7F220-0825-4B9B-9156-FF79F33775FE}" type="slidenum">
              <a:rPr lang="vi-VN" smtClean="0"/>
              <a:t>18</a:t>
            </a:fld>
            <a:endParaRPr lang="vi-VN"/>
          </a:p>
        </p:txBody>
      </p:sp>
    </p:spTree>
    <p:extLst>
      <p:ext uri="{BB962C8B-B14F-4D97-AF65-F5344CB8AC3E}">
        <p14:creationId xmlns:p14="http://schemas.microsoft.com/office/powerpoint/2010/main" val="38632947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7EC444-8B77-3245-9FDC-471E10D7D408}"/>
              </a:ext>
            </a:extLst>
          </p:cNvPr>
          <p:cNvSpPr>
            <a:spLocks noGrp="1"/>
          </p:cNvSpPr>
          <p:nvPr>
            <p:ph type="title"/>
          </p:nvPr>
        </p:nvSpPr>
        <p:spPr/>
        <p:txBody>
          <a:bodyPr/>
          <a:lstStyle/>
          <a:p>
            <a:r>
              <a:rPr lang="en-US" dirty="0"/>
              <a:t>LOCALITY SENSITIVE HASHING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E329568-2791-704E-9347-8F0E9223DE4D}"/>
                  </a:ext>
                </a:extLst>
              </p:cNvPr>
              <p:cNvSpPr>
                <a:spLocks noGrp="1"/>
              </p:cNvSpPr>
              <p:nvPr>
                <p:ph idx="1"/>
              </p:nvPr>
            </p:nvSpPr>
            <p:spPr/>
            <p:txBody>
              <a:bodyPr/>
              <a:lstStyle/>
              <a:p>
                <a:r>
                  <a:rPr lang="vi-VN" dirty="0"/>
                  <a:t>Chia ma trận </a:t>
                </a:r>
                <a:r>
                  <a:rPr lang="vi-VN" b="1" dirty="0"/>
                  <a:t>M</a:t>
                </a:r>
                <a:r>
                  <a:rPr lang="vi-VN" dirty="0"/>
                  <a:t> thành các dải </a:t>
                </a:r>
                <a:r>
                  <a:rPr lang="vi-VN" b="1" dirty="0"/>
                  <a:t>b</a:t>
                </a:r>
                <a:r>
                  <a:rPr lang="vi-VN" dirty="0"/>
                  <a:t> của hàng </a:t>
                </a:r>
                <a:r>
                  <a:rPr lang="vi-VN" b="1" dirty="0"/>
                  <a:t>r</a:t>
                </a:r>
                <a:r>
                  <a:rPr lang="vi-VN" dirty="0"/>
                  <a:t> </a:t>
                </a:r>
              </a:p>
              <a:p>
                <a:endParaRPr lang="vi-VN" dirty="0"/>
              </a:p>
              <a:p>
                <a:r>
                  <a:rPr lang="vi-VN" dirty="0"/>
                  <a:t>Đối với mỗi dải, băm từng phần của mỗi cột của nó vào bảng băm với </a:t>
                </a:r>
                <a:r>
                  <a:rPr lang="vi-VN" b="1" dirty="0"/>
                  <a:t>k</a:t>
                </a:r>
                <a:r>
                  <a:rPr lang="vi-VN" dirty="0"/>
                  <a:t> nhóm</a:t>
                </a:r>
              </a:p>
              <a:p>
                <a:pPr lvl="1"/>
                <a:r>
                  <a:rPr lang="vi-VN" dirty="0"/>
                  <a:t>Làm cho </a:t>
                </a:r>
                <a:r>
                  <a:rPr lang="vi-VN" b="1" dirty="0"/>
                  <a:t>k</a:t>
                </a:r>
                <a:r>
                  <a:rPr lang="vi-VN" dirty="0"/>
                  <a:t> càng lớn càng tốt</a:t>
                </a:r>
              </a:p>
              <a:p>
                <a:pPr marL="342882" lvl="1" indent="0">
                  <a:buNone/>
                </a:pPr>
                <a:endParaRPr lang="vi-VN" dirty="0"/>
              </a:p>
              <a:p>
                <a:r>
                  <a:rPr lang="vi-VN" dirty="0"/>
                  <a:t>Các cặp cột ứng viên là những cặp băm vào cùng một nhóm cho </a:t>
                </a:r>
                <a14:m>
                  <m:oMath xmlns:m="http://schemas.openxmlformats.org/officeDocument/2006/math">
                    <m:r>
                      <a:rPr lang="vi-VN" b="0" i="1" smtClean="0">
                        <a:latin typeface="Cambria Math" panose="02040503050406030204" pitchFamily="18" charset="0"/>
                      </a:rPr>
                      <m:t>≥</m:t>
                    </m:r>
                  </m:oMath>
                </a14:m>
                <a:r>
                  <a:rPr lang="vi-VN" dirty="0"/>
                  <a:t> 1 dải</a:t>
                </a:r>
              </a:p>
              <a:p>
                <a:endParaRPr lang="vi-VN" dirty="0"/>
              </a:p>
              <a:p>
                <a:r>
                  <a:rPr lang="vi-VN" dirty="0"/>
                  <a:t>Điều chỉnh </a:t>
                </a:r>
                <a:r>
                  <a:rPr lang="vi-VN" b="1" dirty="0"/>
                  <a:t>b</a:t>
                </a:r>
                <a:r>
                  <a:rPr lang="vi-VN" dirty="0"/>
                  <a:t> và </a:t>
                </a:r>
                <a:r>
                  <a:rPr lang="vi-VN" b="1" dirty="0"/>
                  <a:t>r</a:t>
                </a:r>
                <a:r>
                  <a:rPr lang="vi-VN" dirty="0"/>
                  <a:t> để bắt hầu hết các cặp tương tự, nhưng một vài cặp không giống nhau</a:t>
                </a:r>
                <a:endParaRPr lang="en-US" dirty="0"/>
              </a:p>
            </p:txBody>
          </p:sp>
        </mc:Choice>
        <mc:Fallback xmlns="">
          <p:sp>
            <p:nvSpPr>
              <p:cNvPr id="3" name="Content Placeholder 2">
                <a:extLst>
                  <a:ext uri="{FF2B5EF4-FFF2-40B4-BE49-F238E27FC236}">
                    <a16:creationId xmlns:a16="http://schemas.microsoft.com/office/drawing/2014/main" id="{FE329568-2791-704E-9347-8F0E9223DE4D}"/>
                  </a:ext>
                </a:extLst>
              </p:cNvPr>
              <p:cNvSpPr>
                <a:spLocks noGrp="1" noRot="1" noChangeAspect="1" noMove="1" noResize="1" noEditPoints="1" noAdjustHandles="1" noChangeArrowheads="1" noChangeShapeType="1" noTextEdit="1"/>
              </p:cNvSpPr>
              <p:nvPr>
                <p:ph idx="1"/>
              </p:nvPr>
            </p:nvSpPr>
            <p:spPr>
              <a:blipFill>
                <a:blip r:embed="rId2"/>
                <a:stretch>
                  <a:fillRect l="-772" t="-840"/>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132D11CF-4098-DA46-BA5D-1ACA895E0D4E}"/>
              </a:ext>
            </a:extLst>
          </p:cNvPr>
          <p:cNvSpPr>
            <a:spLocks noGrp="1"/>
          </p:cNvSpPr>
          <p:nvPr>
            <p:ph type="sldNum" sz="quarter" idx="12"/>
          </p:nvPr>
        </p:nvSpPr>
        <p:spPr/>
        <p:txBody>
          <a:bodyPr/>
          <a:lstStyle/>
          <a:p>
            <a:fld id="{20B7F220-0825-4B9B-9156-FF79F33775FE}" type="slidenum">
              <a:rPr lang="vi-VN" smtClean="0"/>
              <a:t>19</a:t>
            </a:fld>
            <a:endParaRPr lang="vi-VN"/>
          </a:p>
        </p:txBody>
      </p:sp>
    </p:spTree>
    <p:extLst>
      <p:ext uri="{BB962C8B-B14F-4D97-AF65-F5344CB8AC3E}">
        <p14:creationId xmlns:p14="http://schemas.microsoft.com/office/powerpoint/2010/main" val="35409883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b="1"/>
              <a:t>MỤC LỤC</a:t>
            </a:r>
            <a:endParaRPr lang="en-US" b="1"/>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1063815377"/>
              </p:ext>
            </p:extLst>
          </p:nvPr>
        </p:nvGraphicFramePr>
        <p:xfrm>
          <a:off x="457200" y="1600202"/>
          <a:ext cx="8229600" cy="512128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Slide Number Placeholder 2">
            <a:extLst>
              <a:ext uri="{FF2B5EF4-FFF2-40B4-BE49-F238E27FC236}">
                <a16:creationId xmlns:a16="http://schemas.microsoft.com/office/drawing/2014/main" id="{9472C558-D6A4-4CED-A6AE-7E1128A460C6}"/>
              </a:ext>
            </a:extLst>
          </p:cNvPr>
          <p:cNvSpPr>
            <a:spLocks noGrp="1"/>
          </p:cNvSpPr>
          <p:nvPr>
            <p:ph type="sldNum" sz="quarter" idx="12"/>
          </p:nvPr>
        </p:nvSpPr>
        <p:spPr/>
        <p:txBody>
          <a:bodyPr/>
          <a:lstStyle/>
          <a:p>
            <a:fld id="{20B7F220-0825-4B9B-9156-FF79F33775FE}" type="slidenum">
              <a:rPr lang="vi-VN" smtClean="0"/>
              <a:t>2</a:t>
            </a:fld>
            <a:endParaRPr lang="vi-VN"/>
          </a:p>
        </p:txBody>
      </p:sp>
    </p:spTree>
    <p:extLst>
      <p:ext uri="{BB962C8B-B14F-4D97-AF65-F5344CB8AC3E}">
        <p14:creationId xmlns:p14="http://schemas.microsoft.com/office/powerpoint/2010/main" val="15211474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DD21DE-85B8-5B45-9472-2B668DB131F5}"/>
              </a:ext>
            </a:extLst>
          </p:cNvPr>
          <p:cNvSpPr>
            <a:spLocks noGrp="1"/>
          </p:cNvSpPr>
          <p:nvPr>
            <p:ph type="title"/>
          </p:nvPr>
        </p:nvSpPr>
        <p:spPr/>
        <p:txBody>
          <a:bodyPr/>
          <a:lstStyle/>
          <a:p>
            <a:r>
              <a:rPr lang="en-US" dirty="0"/>
              <a:t>LOCALITY SENSITIVE HASHING</a:t>
            </a:r>
          </a:p>
        </p:txBody>
      </p:sp>
      <p:sp>
        <p:nvSpPr>
          <p:cNvPr id="4" name="Slide Number Placeholder 3">
            <a:extLst>
              <a:ext uri="{FF2B5EF4-FFF2-40B4-BE49-F238E27FC236}">
                <a16:creationId xmlns:a16="http://schemas.microsoft.com/office/drawing/2014/main" id="{4D883725-79E1-1E41-9D84-D08831DCF99D}"/>
              </a:ext>
            </a:extLst>
          </p:cNvPr>
          <p:cNvSpPr>
            <a:spLocks noGrp="1"/>
          </p:cNvSpPr>
          <p:nvPr>
            <p:ph type="sldNum" sz="quarter" idx="12"/>
          </p:nvPr>
        </p:nvSpPr>
        <p:spPr/>
        <p:txBody>
          <a:bodyPr/>
          <a:lstStyle/>
          <a:p>
            <a:fld id="{20B7F220-0825-4B9B-9156-FF79F33775FE}" type="slidenum">
              <a:rPr lang="vi-VN" smtClean="0"/>
              <a:t>20</a:t>
            </a:fld>
            <a:endParaRPr lang="vi-VN"/>
          </a:p>
        </p:txBody>
      </p:sp>
      <p:pic>
        <p:nvPicPr>
          <p:cNvPr id="5" name="Picture 4">
            <a:extLst>
              <a:ext uri="{FF2B5EF4-FFF2-40B4-BE49-F238E27FC236}">
                <a16:creationId xmlns:a16="http://schemas.microsoft.com/office/drawing/2014/main" id="{FC413279-04BE-994A-91F5-9CDCF6E537B2}"/>
              </a:ext>
            </a:extLst>
          </p:cNvPr>
          <p:cNvPicPr>
            <a:picLocks noChangeAspect="1"/>
          </p:cNvPicPr>
          <p:nvPr/>
        </p:nvPicPr>
        <p:blipFill>
          <a:blip r:embed="rId2"/>
          <a:stretch>
            <a:fillRect/>
          </a:stretch>
        </p:blipFill>
        <p:spPr>
          <a:xfrm>
            <a:off x="457200" y="1542983"/>
            <a:ext cx="8229600" cy="4813379"/>
          </a:xfrm>
          <a:prstGeom prst="rect">
            <a:avLst/>
          </a:prstGeom>
        </p:spPr>
      </p:pic>
    </p:spTree>
    <p:extLst>
      <p:ext uri="{BB962C8B-B14F-4D97-AF65-F5344CB8AC3E}">
        <p14:creationId xmlns:p14="http://schemas.microsoft.com/office/powerpoint/2010/main" val="12390918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E33A23-8E92-F94B-9A7C-72A392172826}"/>
              </a:ext>
            </a:extLst>
          </p:cNvPr>
          <p:cNvSpPr>
            <a:spLocks noGrp="1"/>
          </p:cNvSpPr>
          <p:nvPr>
            <p:ph type="title"/>
          </p:nvPr>
        </p:nvSpPr>
        <p:spPr/>
        <p:txBody>
          <a:bodyPr/>
          <a:lstStyle/>
          <a:p>
            <a:r>
              <a:rPr lang="en-US" dirty="0"/>
              <a:t>LOCALITY SENSITIVE HASHING</a:t>
            </a:r>
          </a:p>
        </p:txBody>
      </p:sp>
      <p:sp>
        <p:nvSpPr>
          <p:cNvPr id="4" name="Slide Number Placeholder 3">
            <a:extLst>
              <a:ext uri="{FF2B5EF4-FFF2-40B4-BE49-F238E27FC236}">
                <a16:creationId xmlns:a16="http://schemas.microsoft.com/office/drawing/2014/main" id="{8766374C-3BB1-5A4C-AFCC-74AE893476B2}"/>
              </a:ext>
            </a:extLst>
          </p:cNvPr>
          <p:cNvSpPr>
            <a:spLocks noGrp="1"/>
          </p:cNvSpPr>
          <p:nvPr>
            <p:ph type="sldNum" sz="quarter" idx="12"/>
          </p:nvPr>
        </p:nvSpPr>
        <p:spPr/>
        <p:txBody>
          <a:bodyPr/>
          <a:lstStyle/>
          <a:p>
            <a:fld id="{20B7F220-0825-4B9B-9156-FF79F33775FE}" type="slidenum">
              <a:rPr lang="vi-VN" smtClean="0"/>
              <a:t>21</a:t>
            </a:fld>
            <a:endParaRPr lang="vi-VN"/>
          </a:p>
        </p:txBody>
      </p:sp>
      <p:pic>
        <p:nvPicPr>
          <p:cNvPr id="5" name="Picture 4">
            <a:extLst>
              <a:ext uri="{FF2B5EF4-FFF2-40B4-BE49-F238E27FC236}">
                <a16:creationId xmlns:a16="http://schemas.microsoft.com/office/drawing/2014/main" id="{5DD9B404-8112-8D4E-A03A-9CC7C4CB035C}"/>
              </a:ext>
            </a:extLst>
          </p:cNvPr>
          <p:cNvPicPr>
            <a:picLocks noChangeAspect="1"/>
          </p:cNvPicPr>
          <p:nvPr/>
        </p:nvPicPr>
        <p:blipFill>
          <a:blip r:embed="rId2"/>
          <a:stretch>
            <a:fillRect/>
          </a:stretch>
        </p:blipFill>
        <p:spPr>
          <a:xfrm>
            <a:off x="2003460" y="1397443"/>
            <a:ext cx="6032177" cy="4958919"/>
          </a:xfrm>
          <a:prstGeom prst="rect">
            <a:avLst/>
          </a:prstGeom>
        </p:spPr>
      </p:pic>
    </p:spTree>
    <p:extLst>
      <p:ext uri="{BB962C8B-B14F-4D97-AF65-F5344CB8AC3E}">
        <p14:creationId xmlns:p14="http://schemas.microsoft.com/office/powerpoint/2010/main" val="836501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106C82-48DF-AF42-A36B-719013E9182B}"/>
              </a:ext>
            </a:extLst>
          </p:cNvPr>
          <p:cNvSpPr>
            <a:spLocks noGrp="1"/>
          </p:cNvSpPr>
          <p:nvPr>
            <p:ph type="title"/>
          </p:nvPr>
        </p:nvSpPr>
        <p:spPr/>
        <p:txBody>
          <a:bodyPr/>
          <a:lstStyle/>
          <a:p>
            <a:r>
              <a:rPr lang="en-US" dirty="0"/>
              <a:t>LOCALITY SENSITIVE HASHING</a:t>
            </a:r>
          </a:p>
        </p:txBody>
      </p:sp>
      <p:sp>
        <p:nvSpPr>
          <p:cNvPr id="4" name="Slide Number Placeholder 3">
            <a:extLst>
              <a:ext uri="{FF2B5EF4-FFF2-40B4-BE49-F238E27FC236}">
                <a16:creationId xmlns:a16="http://schemas.microsoft.com/office/drawing/2014/main" id="{E9739CE4-5E72-5644-8C72-19C3CD434AF3}"/>
              </a:ext>
            </a:extLst>
          </p:cNvPr>
          <p:cNvSpPr>
            <a:spLocks noGrp="1"/>
          </p:cNvSpPr>
          <p:nvPr>
            <p:ph type="sldNum" sz="quarter" idx="12"/>
          </p:nvPr>
        </p:nvSpPr>
        <p:spPr/>
        <p:txBody>
          <a:bodyPr/>
          <a:lstStyle/>
          <a:p>
            <a:fld id="{20B7F220-0825-4B9B-9156-FF79F33775FE}" type="slidenum">
              <a:rPr lang="vi-VN" smtClean="0"/>
              <a:t>22</a:t>
            </a:fld>
            <a:endParaRPr lang="vi-VN"/>
          </a:p>
        </p:txBody>
      </p:sp>
      <p:pic>
        <p:nvPicPr>
          <p:cNvPr id="5" name="Picture 4">
            <a:extLst>
              <a:ext uri="{FF2B5EF4-FFF2-40B4-BE49-F238E27FC236}">
                <a16:creationId xmlns:a16="http://schemas.microsoft.com/office/drawing/2014/main" id="{0CDB6D61-7BF1-3D4F-BE2D-21BCE0E4C8CE}"/>
              </a:ext>
            </a:extLst>
          </p:cNvPr>
          <p:cNvPicPr>
            <a:picLocks noChangeAspect="1"/>
          </p:cNvPicPr>
          <p:nvPr/>
        </p:nvPicPr>
        <p:blipFill>
          <a:blip r:embed="rId3"/>
          <a:stretch>
            <a:fillRect/>
          </a:stretch>
        </p:blipFill>
        <p:spPr>
          <a:xfrm>
            <a:off x="762000" y="1823759"/>
            <a:ext cx="8229600" cy="4624827"/>
          </a:xfrm>
          <a:prstGeom prst="rect">
            <a:avLst/>
          </a:prstGeom>
        </p:spPr>
      </p:pic>
    </p:spTree>
    <p:extLst>
      <p:ext uri="{BB962C8B-B14F-4D97-AF65-F5344CB8AC3E}">
        <p14:creationId xmlns:p14="http://schemas.microsoft.com/office/powerpoint/2010/main" val="11287483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D2ECCB-D73A-484A-8C0C-F1D94D131D7C}"/>
              </a:ext>
            </a:extLst>
          </p:cNvPr>
          <p:cNvSpPr>
            <a:spLocks noGrp="1"/>
          </p:cNvSpPr>
          <p:nvPr>
            <p:ph type="title"/>
          </p:nvPr>
        </p:nvSpPr>
        <p:spPr/>
        <p:txBody>
          <a:bodyPr/>
          <a:lstStyle/>
          <a:p>
            <a:r>
              <a:rPr lang="en-US" dirty="0"/>
              <a:t>LOCALITY SENSITIVE HASHING</a:t>
            </a:r>
          </a:p>
        </p:txBody>
      </p:sp>
      <p:sp>
        <p:nvSpPr>
          <p:cNvPr id="4" name="Slide Number Placeholder 3">
            <a:extLst>
              <a:ext uri="{FF2B5EF4-FFF2-40B4-BE49-F238E27FC236}">
                <a16:creationId xmlns:a16="http://schemas.microsoft.com/office/drawing/2014/main" id="{BE78CD0B-2A55-F44B-ADA7-5DE84A3660B3}"/>
              </a:ext>
            </a:extLst>
          </p:cNvPr>
          <p:cNvSpPr>
            <a:spLocks noGrp="1"/>
          </p:cNvSpPr>
          <p:nvPr>
            <p:ph type="sldNum" sz="quarter" idx="12"/>
          </p:nvPr>
        </p:nvSpPr>
        <p:spPr/>
        <p:txBody>
          <a:bodyPr/>
          <a:lstStyle/>
          <a:p>
            <a:fld id="{20B7F220-0825-4B9B-9156-FF79F33775FE}" type="slidenum">
              <a:rPr lang="vi-VN" smtClean="0"/>
              <a:t>23</a:t>
            </a:fld>
            <a:endParaRPr lang="vi-VN"/>
          </a:p>
        </p:txBody>
      </p:sp>
      <p:pic>
        <p:nvPicPr>
          <p:cNvPr id="5" name="Picture 4">
            <a:extLst>
              <a:ext uri="{FF2B5EF4-FFF2-40B4-BE49-F238E27FC236}">
                <a16:creationId xmlns:a16="http://schemas.microsoft.com/office/drawing/2014/main" id="{72C96657-B425-5D4D-AFEB-7F92C25B683B}"/>
              </a:ext>
            </a:extLst>
          </p:cNvPr>
          <p:cNvPicPr>
            <a:picLocks noChangeAspect="1"/>
          </p:cNvPicPr>
          <p:nvPr/>
        </p:nvPicPr>
        <p:blipFill>
          <a:blip r:embed="rId2"/>
          <a:stretch>
            <a:fillRect/>
          </a:stretch>
        </p:blipFill>
        <p:spPr>
          <a:xfrm>
            <a:off x="1066800" y="1824743"/>
            <a:ext cx="7467600" cy="4403338"/>
          </a:xfrm>
          <a:prstGeom prst="rect">
            <a:avLst/>
          </a:prstGeom>
        </p:spPr>
      </p:pic>
    </p:spTree>
    <p:extLst>
      <p:ext uri="{BB962C8B-B14F-4D97-AF65-F5344CB8AC3E}">
        <p14:creationId xmlns:p14="http://schemas.microsoft.com/office/powerpoint/2010/main" val="6083924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A49827-A4D1-0E47-BDBA-51396FD3448D}"/>
              </a:ext>
            </a:extLst>
          </p:cNvPr>
          <p:cNvSpPr>
            <a:spLocks noGrp="1"/>
          </p:cNvSpPr>
          <p:nvPr>
            <p:ph type="title"/>
          </p:nvPr>
        </p:nvSpPr>
        <p:spPr/>
        <p:txBody>
          <a:bodyPr/>
          <a:lstStyle/>
          <a:p>
            <a:r>
              <a:rPr lang="en-US" dirty="0"/>
              <a:t>LOCALITY SENSITIVE HASHING</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A57DE0D3-E5E1-014A-B875-6994A6B13592}"/>
                  </a:ext>
                </a:extLst>
              </p:cNvPr>
              <p:cNvSpPr>
                <a:spLocks noGrp="1"/>
              </p:cNvSpPr>
              <p:nvPr>
                <p:ph idx="1"/>
              </p:nvPr>
            </p:nvSpPr>
            <p:spPr/>
            <p:txBody>
              <a:bodyPr>
                <a:normAutofit/>
              </a:bodyPr>
              <a:lstStyle/>
              <a:p>
                <a:r>
                  <a:rPr lang="vi-VN" dirty="0"/>
                  <a:t>Giả sử chúng ta sử dụng </a:t>
                </a:r>
                <a:r>
                  <a:rPr lang="vi-VN" b="1" dirty="0"/>
                  <a:t>b</a:t>
                </a:r>
                <a:r>
                  <a:rPr lang="vi-VN" dirty="0"/>
                  <a:t> dải gồm </a:t>
                </a:r>
                <a:r>
                  <a:rPr lang="vi-VN" b="1" dirty="0"/>
                  <a:t>r</a:t>
                </a:r>
                <a:r>
                  <a:rPr lang="vi-VN" dirty="0"/>
                  <a:t> hàng mỗi hàng và giả sử rằng một cặp tài liệu cụ thể có độ tương tự Jaccard là </a:t>
                </a:r>
                <a:r>
                  <a:rPr lang="vi-VN" b="1" dirty="0"/>
                  <a:t>s</a:t>
                </a:r>
                <a:r>
                  <a:rPr lang="vi-VN" dirty="0"/>
                  <a:t>. Ta có các xác suất:</a:t>
                </a:r>
              </a:p>
              <a:p>
                <a:endParaRPr lang="vi-VN" dirty="0"/>
              </a:p>
              <a:p>
                <a:pPr lvl="1"/>
                <a:r>
                  <a:rPr lang="vi-VN" sz="1900" dirty="0"/>
                  <a:t>Xác suất mà tất cả hàng trong dải giống nhau là </a:t>
                </a:r>
                <a14:m>
                  <m:oMath xmlns:m="http://schemas.openxmlformats.org/officeDocument/2006/math">
                    <m:sSup>
                      <m:sSupPr>
                        <m:ctrlPr>
                          <a:rPr lang="en-US" sz="1900" b="1" i="1">
                            <a:latin typeface="Cambria Math" panose="02040503050406030204" pitchFamily="18" charset="0"/>
                          </a:rPr>
                        </m:ctrlPr>
                      </m:sSupPr>
                      <m:e>
                        <m:r>
                          <a:rPr lang="vi-VN" sz="1900" b="1" i="1">
                            <a:latin typeface="Cambria Math" panose="02040503050406030204" pitchFamily="18" charset="0"/>
                          </a:rPr>
                          <m:t>𝒔</m:t>
                        </m:r>
                      </m:e>
                      <m:sup>
                        <m:r>
                          <a:rPr lang="vi-VN" sz="1900" b="1" i="1">
                            <a:latin typeface="Cambria Math" panose="02040503050406030204" pitchFamily="18" charset="0"/>
                          </a:rPr>
                          <m:t>𝒓</m:t>
                        </m:r>
                      </m:sup>
                    </m:sSup>
                  </m:oMath>
                </a14:m>
                <a:r>
                  <a:rPr lang="vi-VN" sz="1900" dirty="0"/>
                  <a:t>.</a:t>
                </a:r>
              </a:p>
              <a:p>
                <a:pPr lvl="1"/>
                <a:endParaRPr lang="en-US" sz="1900" dirty="0"/>
              </a:p>
              <a:p>
                <a:pPr lvl="1"/>
                <a:r>
                  <a:rPr lang="vi-VN" sz="1900" dirty="0"/>
                  <a:t>Xác suất một vài hàng trong dải khác nhau là </a:t>
                </a:r>
                <a:r>
                  <a:rPr lang="vi-VN" sz="1900" b="1" dirty="0"/>
                  <a:t>1 - </a:t>
                </a:r>
                <a14:m>
                  <m:oMath xmlns:m="http://schemas.openxmlformats.org/officeDocument/2006/math">
                    <m:sSup>
                      <m:sSupPr>
                        <m:ctrlPr>
                          <a:rPr lang="en-US" sz="1900" b="1" i="1">
                            <a:latin typeface="Cambria Math" panose="02040503050406030204" pitchFamily="18" charset="0"/>
                          </a:rPr>
                        </m:ctrlPr>
                      </m:sSupPr>
                      <m:e>
                        <m:r>
                          <a:rPr lang="vi-VN" sz="1900" b="1" i="1">
                            <a:latin typeface="Cambria Math" panose="02040503050406030204" pitchFamily="18" charset="0"/>
                          </a:rPr>
                          <m:t>𝒔</m:t>
                        </m:r>
                      </m:e>
                      <m:sup>
                        <m:r>
                          <a:rPr lang="vi-VN" sz="1900" b="1" i="1">
                            <a:latin typeface="Cambria Math" panose="02040503050406030204" pitchFamily="18" charset="0"/>
                          </a:rPr>
                          <m:t>𝒓</m:t>
                        </m:r>
                      </m:sup>
                    </m:sSup>
                  </m:oMath>
                </a14:m>
                <a:r>
                  <a:rPr lang="vi-VN" sz="1900" dirty="0"/>
                  <a:t>.</a:t>
                </a:r>
              </a:p>
              <a:p>
                <a:pPr lvl="1"/>
                <a:endParaRPr lang="en-US" sz="1900" dirty="0"/>
              </a:p>
              <a:p>
                <a:pPr lvl="1"/>
                <a:r>
                  <a:rPr lang="vi-VN" sz="1900" dirty="0"/>
                  <a:t>Xác suất không có dải nào giống nhau là </a:t>
                </a:r>
                <a14:m>
                  <m:oMath xmlns:m="http://schemas.openxmlformats.org/officeDocument/2006/math">
                    <m:sSup>
                      <m:sSupPr>
                        <m:ctrlPr>
                          <a:rPr lang="en-US" sz="1900" b="1" i="1">
                            <a:latin typeface="Cambria Math" panose="02040503050406030204" pitchFamily="18" charset="0"/>
                          </a:rPr>
                        </m:ctrlPr>
                      </m:sSupPr>
                      <m:e>
                        <m:r>
                          <a:rPr lang="vi-VN" sz="1900" b="1" i="1">
                            <a:latin typeface="Cambria Math" panose="02040503050406030204" pitchFamily="18" charset="0"/>
                          </a:rPr>
                          <m:t>( </m:t>
                        </m:r>
                        <m:r>
                          <a:rPr lang="vi-VN" sz="1900" b="1" i="1">
                            <a:latin typeface="Cambria Math" panose="02040503050406030204" pitchFamily="18" charset="0"/>
                          </a:rPr>
                          <m:t>𝟏</m:t>
                        </m:r>
                        <m:r>
                          <a:rPr lang="vi-VN" sz="1900" b="1" i="1">
                            <a:latin typeface="Cambria Math" panose="02040503050406030204" pitchFamily="18" charset="0"/>
                          </a:rPr>
                          <m:t> −  </m:t>
                        </m:r>
                        <m:sSup>
                          <m:sSupPr>
                            <m:ctrlPr>
                              <a:rPr lang="en-US" sz="1900" b="1" i="1">
                                <a:latin typeface="Cambria Math" panose="02040503050406030204" pitchFamily="18" charset="0"/>
                              </a:rPr>
                            </m:ctrlPr>
                          </m:sSupPr>
                          <m:e>
                            <m:r>
                              <a:rPr lang="vi-VN" sz="1900" b="1" i="1">
                                <a:latin typeface="Cambria Math" panose="02040503050406030204" pitchFamily="18" charset="0"/>
                              </a:rPr>
                              <m:t>𝒔</m:t>
                            </m:r>
                          </m:e>
                          <m:sup>
                            <m:r>
                              <a:rPr lang="vi-VN" sz="1900" b="1" i="1">
                                <a:latin typeface="Cambria Math" panose="02040503050406030204" pitchFamily="18" charset="0"/>
                              </a:rPr>
                              <m:t>𝒓</m:t>
                            </m:r>
                          </m:sup>
                        </m:sSup>
                        <m:r>
                          <a:rPr lang="vi-VN" sz="1900" b="1" i="1">
                            <a:latin typeface="Cambria Math" panose="02040503050406030204" pitchFamily="18" charset="0"/>
                          </a:rPr>
                          <m:t> )</m:t>
                        </m:r>
                      </m:e>
                      <m:sup>
                        <m:r>
                          <a:rPr lang="vi-VN" sz="1900" b="1" i="1">
                            <a:latin typeface="Cambria Math" panose="02040503050406030204" pitchFamily="18" charset="0"/>
                          </a:rPr>
                          <m:t>𝒃</m:t>
                        </m:r>
                      </m:sup>
                    </m:sSup>
                  </m:oMath>
                </a14:m>
                <a:endParaRPr lang="en-US" sz="1900" b="1" dirty="0"/>
              </a:p>
              <a:p>
                <a:pPr lvl="1"/>
                <a:endParaRPr lang="en-US" sz="1900" b="1" dirty="0"/>
              </a:p>
              <a:p>
                <a:pPr lvl="1"/>
                <a:r>
                  <a:rPr lang="vi-VN" sz="1900" dirty="0"/>
                  <a:t>Xác suất ít nhất 1 dải giống nhau là </a:t>
                </a:r>
                <a:r>
                  <a:rPr lang="vi-VN" sz="1900" b="1" dirty="0"/>
                  <a:t>1 - </a:t>
                </a:r>
                <a14:m>
                  <m:oMath xmlns:m="http://schemas.openxmlformats.org/officeDocument/2006/math">
                    <m:sSup>
                      <m:sSupPr>
                        <m:ctrlPr>
                          <a:rPr lang="en-US" sz="1900" b="1" i="1">
                            <a:latin typeface="Cambria Math" panose="02040503050406030204" pitchFamily="18" charset="0"/>
                          </a:rPr>
                        </m:ctrlPr>
                      </m:sSupPr>
                      <m:e>
                        <m:r>
                          <a:rPr lang="vi-VN" sz="1900" b="1" i="1">
                            <a:latin typeface="Cambria Math" panose="02040503050406030204" pitchFamily="18" charset="0"/>
                          </a:rPr>
                          <m:t>( </m:t>
                        </m:r>
                        <m:r>
                          <a:rPr lang="vi-VN" sz="1900" b="1" i="1">
                            <a:latin typeface="Cambria Math" panose="02040503050406030204" pitchFamily="18" charset="0"/>
                          </a:rPr>
                          <m:t>𝟏</m:t>
                        </m:r>
                        <m:r>
                          <a:rPr lang="vi-VN" sz="1900" b="1" i="1">
                            <a:latin typeface="Cambria Math" panose="02040503050406030204" pitchFamily="18" charset="0"/>
                          </a:rPr>
                          <m:t> −  </m:t>
                        </m:r>
                        <m:sSup>
                          <m:sSupPr>
                            <m:ctrlPr>
                              <a:rPr lang="en-US" sz="1900" b="1" i="1">
                                <a:latin typeface="Cambria Math" panose="02040503050406030204" pitchFamily="18" charset="0"/>
                              </a:rPr>
                            </m:ctrlPr>
                          </m:sSupPr>
                          <m:e>
                            <m:r>
                              <a:rPr lang="vi-VN" sz="1900" b="1" i="1">
                                <a:latin typeface="Cambria Math" panose="02040503050406030204" pitchFamily="18" charset="0"/>
                              </a:rPr>
                              <m:t>𝒔</m:t>
                            </m:r>
                          </m:e>
                          <m:sup>
                            <m:r>
                              <a:rPr lang="vi-VN" sz="1900" b="1" i="1">
                                <a:latin typeface="Cambria Math" panose="02040503050406030204" pitchFamily="18" charset="0"/>
                              </a:rPr>
                              <m:t>𝒓</m:t>
                            </m:r>
                          </m:sup>
                        </m:sSup>
                        <m:r>
                          <a:rPr lang="vi-VN" sz="1900" b="1" i="1">
                            <a:latin typeface="Cambria Math" panose="02040503050406030204" pitchFamily="18" charset="0"/>
                          </a:rPr>
                          <m:t> )</m:t>
                        </m:r>
                      </m:e>
                      <m:sup>
                        <m:r>
                          <a:rPr lang="vi-VN" sz="1900" b="1" i="1">
                            <a:latin typeface="Cambria Math" panose="02040503050406030204" pitchFamily="18" charset="0"/>
                          </a:rPr>
                          <m:t>𝒃</m:t>
                        </m:r>
                      </m:sup>
                    </m:sSup>
                  </m:oMath>
                </a14:m>
                <a:endParaRPr lang="en-US" sz="1900" b="1" dirty="0"/>
              </a:p>
            </p:txBody>
          </p:sp>
        </mc:Choice>
        <mc:Fallback>
          <p:sp>
            <p:nvSpPr>
              <p:cNvPr id="3" name="Content Placeholder 2">
                <a:extLst>
                  <a:ext uri="{FF2B5EF4-FFF2-40B4-BE49-F238E27FC236}">
                    <a16:creationId xmlns:a16="http://schemas.microsoft.com/office/drawing/2014/main" id="{A57DE0D3-E5E1-014A-B875-6994A6B13592}"/>
                  </a:ext>
                </a:extLst>
              </p:cNvPr>
              <p:cNvSpPr>
                <a:spLocks noGrp="1" noRot="1" noChangeAspect="1" noMove="1" noResize="1" noEditPoints="1" noAdjustHandles="1" noChangeArrowheads="1" noChangeShapeType="1" noTextEdit="1"/>
              </p:cNvSpPr>
              <p:nvPr>
                <p:ph idx="1"/>
              </p:nvPr>
            </p:nvSpPr>
            <p:spPr>
              <a:blipFill>
                <a:blip r:embed="rId3"/>
                <a:stretch>
                  <a:fillRect l="-772" t="-840"/>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20E1A029-8AB5-2D42-9662-423262DC88C0}"/>
              </a:ext>
            </a:extLst>
          </p:cNvPr>
          <p:cNvSpPr>
            <a:spLocks noGrp="1"/>
          </p:cNvSpPr>
          <p:nvPr>
            <p:ph type="sldNum" sz="quarter" idx="12"/>
          </p:nvPr>
        </p:nvSpPr>
        <p:spPr/>
        <p:txBody>
          <a:bodyPr/>
          <a:lstStyle/>
          <a:p>
            <a:fld id="{20B7F220-0825-4B9B-9156-FF79F33775FE}" type="slidenum">
              <a:rPr lang="vi-VN" smtClean="0"/>
              <a:t>24</a:t>
            </a:fld>
            <a:endParaRPr lang="vi-VN"/>
          </a:p>
        </p:txBody>
      </p:sp>
    </p:spTree>
    <p:extLst>
      <p:ext uri="{BB962C8B-B14F-4D97-AF65-F5344CB8AC3E}">
        <p14:creationId xmlns:p14="http://schemas.microsoft.com/office/powerpoint/2010/main" val="30480662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F86B9-5775-BA42-8E8F-1087D8DC2C8F}"/>
              </a:ext>
            </a:extLst>
          </p:cNvPr>
          <p:cNvSpPr>
            <a:spLocks noGrp="1"/>
          </p:cNvSpPr>
          <p:nvPr>
            <p:ph type="title"/>
          </p:nvPr>
        </p:nvSpPr>
        <p:spPr/>
        <p:txBody>
          <a:bodyPr/>
          <a:lstStyle/>
          <a:p>
            <a:r>
              <a:rPr lang="en-US" dirty="0"/>
              <a:t>LOCALITY SENSITIVE HASHING</a:t>
            </a:r>
          </a:p>
        </p:txBody>
      </p:sp>
      <p:sp>
        <p:nvSpPr>
          <p:cNvPr id="3" name="Content Placeholder 2">
            <a:extLst>
              <a:ext uri="{FF2B5EF4-FFF2-40B4-BE49-F238E27FC236}">
                <a16:creationId xmlns:a16="http://schemas.microsoft.com/office/drawing/2014/main" id="{96A4E7D3-EFE8-6344-B4F9-E7BA6C438DCC}"/>
              </a:ext>
            </a:extLst>
          </p:cNvPr>
          <p:cNvSpPr>
            <a:spLocks noGrp="1"/>
          </p:cNvSpPr>
          <p:nvPr>
            <p:ph idx="1"/>
          </p:nvPr>
        </p:nvSpPr>
        <p:spPr>
          <a:xfrm>
            <a:off x="457200" y="1600207"/>
            <a:ext cx="4657456" cy="1828794"/>
          </a:xfrm>
        </p:spPr>
        <p:txBody>
          <a:bodyPr/>
          <a:lstStyle/>
          <a:p>
            <a:r>
              <a:rPr lang="en-US" dirty="0" err="1"/>
              <a:t>Ví</a:t>
            </a:r>
            <a:r>
              <a:rPr lang="en-US" dirty="0"/>
              <a:t> </a:t>
            </a:r>
            <a:r>
              <a:rPr lang="en-US" dirty="0" err="1"/>
              <a:t>dụ</a:t>
            </a:r>
            <a:r>
              <a:rPr lang="en-US" dirty="0"/>
              <a:t> </a:t>
            </a:r>
            <a:r>
              <a:rPr lang="en-US" dirty="0" err="1"/>
              <a:t>với</a:t>
            </a:r>
            <a:r>
              <a:rPr lang="en-US" dirty="0"/>
              <a:t> </a:t>
            </a:r>
            <a:r>
              <a:rPr lang="en-US" b="1" dirty="0"/>
              <a:t>b = 20, r = 5</a:t>
            </a:r>
          </a:p>
          <a:p>
            <a:pPr lvl="1"/>
            <a:r>
              <a:rPr lang="en-US" dirty="0" err="1"/>
              <a:t>Ngưỡng</a:t>
            </a:r>
            <a:r>
              <a:rPr lang="en-US" dirty="0"/>
              <a:t> </a:t>
            </a:r>
            <a:r>
              <a:rPr lang="en-US" dirty="0" err="1"/>
              <a:t>tương</a:t>
            </a:r>
            <a:r>
              <a:rPr lang="en-US" dirty="0"/>
              <a:t> </a:t>
            </a:r>
            <a:r>
              <a:rPr lang="en-US" dirty="0" err="1"/>
              <a:t>tự</a:t>
            </a:r>
            <a:r>
              <a:rPr lang="en-US" dirty="0"/>
              <a:t> </a:t>
            </a:r>
            <a:r>
              <a:rPr lang="en-US" dirty="0" err="1"/>
              <a:t>là</a:t>
            </a:r>
            <a:r>
              <a:rPr lang="en-US" dirty="0"/>
              <a:t> </a:t>
            </a:r>
            <a:r>
              <a:rPr lang="en-US" b="1" dirty="0"/>
              <a:t>s</a:t>
            </a:r>
          </a:p>
          <a:p>
            <a:pPr lvl="1"/>
            <a:r>
              <a:rPr lang="en-US" dirty="0" err="1"/>
              <a:t>Xác</a:t>
            </a:r>
            <a:r>
              <a:rPr lang="en-US" dirty="0"/>
              <a:t> </a:t>
            </a:r>
            <a:r>
              <a:rPr lang="en-US" dirty="0" err="1"/>
              <a:t>suất</a:t>
            </a:r>
            <a:r>
              <a:rPr lang="en-US" dirty="0"/>
              <a:t> </a:t>
            </a:r>
            <a:r>
              <a:rPr lang="en-US" dirty="0" err="1"/>
              <a:t>để</a:t>
            </a:r>
            <a:r>
              <a:rPr lang="en-US" dirty="0"/>
              <a:t> </a:t>
            </a:r>
            <a:r>
              <a:rPr lang="en-US" dirty="0" err="1"/>
              <a:t>có</a:t>
            </a:r>
            <a:r>
              <a:rPr lang="en-US" dirty="0"/>
              <a:t> </a:t>
            </a:r>
            <a:r>
              <a:rPr lang="en-US" dirty="0" err="1"/>
              <a:t>ít</a:t>
            </a:r>
            <a:r>
              <a:rPr lang="en-US" dirty="0"/>
              <a:t> </a:t>
            </a:r>
            <a:r>
              <a:rPr lang="en-US" dirty="0" err="1"/>
              <a:t>nhất</a:t>
            </a:r>
            <a:r>
              <a:rPr lang="en-US" dirty="0"/>
              <a:t> 1 </a:t>
            </a:r>
            <a:r>
              <a:rPr lang="en-US" dirty="0" err="1"/>
              <a:t>dải</a:t>
            </a:r>
            <a:r>
              <a:rPr lang="en-US" dirty="0"/>
              <a:t> </a:t>
            </a:r>
            <a:r>
              <a:rPr lang="en-US" dirty="0" err="1"/>
              <a:t>giống</a:t>
            </a:r>
            <a:r>
              <a:rPr lang="en-US" dirty="0"/>
              <a:t> </a:t>
            </a:r>
            <a:r>
              <a:rPr lang="en-US" dirty="0" err="1"/>
              <a:t>nhau</a:t>
            </a:r>
            <a:endParaRPr lang="en-US" dirty="0"/>
          </a:p>
        </p:txBody>
      </p:sp>
      <p:sp>
        <p:nvSpPr>
          <p:cNvPr id="4" name="Slide Number Placeholder 3">
            <a:extLst>
              <a:ext uri="{FF2B5EF4-FFF2-40B4-BE49-F238E27FC236}">
                <a16:creationId xmlns:a16="http://schemas.microsoft.com/office/drawing/2014/main" id="{8D51D47F-B04C-1744-AA53-C34D6E974133}"/>
              </a:ext>
            </a:extLst>
          </p:cNvPr>
          <p:cNvSpPr>
            <a:spLocks noGrp="1"/>
          </p:cNvSpPr>
          <p:nvPr>
            <p:ph type="sldNum" sz="quarter" idx="12"/>
          </p:nvPr>
        </p:nvSpPr>
        <p:spPr/>
        <p:txBody>
          <a:bodyPr/>
          <a:lstStyle/>
          <a:p>
            <a:fld id="{20B7F220-0825-4B9B-9156-FF79F33775FE}" type="slidenum">
              <a:rPr lang="vi-VN" smtClean="0"/>
              <a:t>25</a:t>
            </a:fld>
            <a:endParaRPr lang="vi-VN"/>
          </a:p>
        </p:txBody>
      </p:sp>
      <p:pic>
        <p:nvPicPr>
          <p:cNvPr id="5" name="Picture 4">
            <a:extLst>
              <a:ext uri="{FF2B5EF4-FFF2-40B4-BE49-F238E27FC236}">
                <a16:creationId xmlns:a16="http://schemas.microsoft.com/office/drawing/2014/main" id="{4D8BF0AE-44A5-E140-AF77-FC99C6E97B68}"/>
              </a:ext>
            </a:extLst>
          </p:cNvPr>
          <p:cNvPicPr>
            <a:picLocks noChangeAspect="1"/>
          </p:cNvPicPr>
          <p:nvPr/>
        </p:nvPicPr>
        <p:blipFill>
          <a:blip r:embed="rId3"/>
          <a:stretch>
            <a:fillRect/>
          </a:stretch>
        </p:blipFill>
        <p:spPr>
          <a:xfrm>
            <a:off x="5114656" y="1475658"/>
            <a:ext cx="3572144" cy="4525963"/>
          </a:xfrm>
          <a:prstGeom prst="rect">
            <a:avLst/>
          </a:prstGeom>
        </p:spPr>
      </p:pic>
    </p:spTree>
    <p:extLst>
      <p:ext uri="{BB962C8B-B14F-4D97-AF65-F5344CB8AC3E}">
        <p14:creationId xmlns:p14="http://schemas.microsoft.com/office/powerpoint/2010/main" val="38216703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B2EAB5-72A5-4D45-A1F3-9F10A82897C7}"/>
              </a:ext>
            </a:extLst>
          </p:cNvPr>
          <p:cNvSpPr>
            <a:spLocks noGrp="1"/>
          </p:cNvSpPr>
          <p:nvPr>
            <p:ph type="title"/>
          </p:nvPr>
        </p:nvSpPr>
        <p:spPr/>
        <p:txBody>
          <a:bodyPr/>
          <a:lstStyle/>
          <a:p>
            <a:r>
              <a:rPr lang="en-US" dirty="0"/>
              <a:t>LOCALITY SENSITIVE HASHING</a:t>
            </a:r>
          </a:p>
        </p:txBody>
      </p:sp>
      <p:sp>
        <p:nvSpPr>
          <p:cNvPr id="3" name="Content Placeholder 2">
            <a:extLst>
              <a:ext uri="{FF2B5EF4-FFF2-40B4-BE49-F238E27FC236}">
                <a16:creationId xmlns:a16="http://schemas.microsoft.com/office/drawing/2014/main" id="{CCBC3160-EAFD-2D47-A937-363503BAF906}"/>
              </a:ext>
            </a:extLst>
          </p:cNvPr>
          <p:cNvSpPr>
            <a:spLocks noGrp="1"/>
          </p:cNvSpPr>
          <p:nvPr>
            <p:ph idx="1"/>
          </p:nvPr>
        </p:nvSpPr>
        <p:spPr>
          <a:xfrm>
            <a:off x="457200" y="1600206"/>
            <a:ext cx="3469409" cy="4525963"/>
          </a:xfrm>
        </p:spPr>
        <p:txBody>
          <a:bodyPr/>
          <a:lstStyle/>
          <a:p>
            <a:r>
              <a:rPr lang="en-US" dirty="0" err="1"/>
              <a:t>Chọn</a:t>
            </a:r>
            <a:r>
              <a:rPr lang="en-US" dirty="0"/>
              <a:t> </a:t>
            </a:r>
            <a:r>
              <a:rPr lang="en-US" b="1" dirty="0"/>
              <a:t>r</a:t>
            </a:r>
            <a:r>
              <a:rPr lang="en-US" dirty="0"/>
              <a:t> </a:t>
            </a:r>
            <a:r>
              <a:rPr lang="en-US" dirty="0" err="1"/>
              <a:t>và</a:t>
            </a:r>
            <a:r>
              <a:rPr lang="en-US" dirty="0"/>
              <a:t> </a:t>
            </a:r>
            <a:r>
              <a:rPr lang="en-US" b="1" dirty="0"/>
              <a:t>b</a:t>
            </a:r>
            <a:r>
              <a:rPr lang="en-US" dirty="0"/>
              <a:t> </a:t>
            </a:r>
            <a:r>
              <a:rPr lang="en-US" dirty="0" err="1"/>
              <a:t>để</a:t>
            </a:r>
            <a:r>
              <a:rPr lang="en-US" dirty="0"/>
              <a:t> </a:t>
            </a:r>
            <a:r>
              <a:rPr lang="en-US" dirty="0" err="1"/>
              <a:t>có</a:t>
            </a:r>
            <a:r>
              <a:rPr lang="en-US" dirty="0"/>
              <a:t> </a:t>
            </a:r>
            <a:r>
              <a:rPr lang="en-US" dirty="0" err="1"/>
              <a:t>đường</a:t>
            </a:r>
            <a:r>
              <a:rPr lang="en-US" dirty="0"/>
              <a:t> </a:t>
            </a:r>
            <a:r>
              <a:rPr lang="en-US" dirty="0" err="1"/>
              <a:t>cong</a:t>
            </a:r>
            <a:r>
              <a:rPr lang="en-US" dirty="0"/>
              <a:t> </a:t>
            </a:r>
            <a:r>
              <a:rPr lang="en-US" b="1" dirty="0"/>
              <a:t>S</a:t>
            </a:r>
            <a:r>
              <a:rPr lang="en-US" dirty="0"/>
              <a:t> </a:t>
            </a:r>
            <a:r>
              <a:rPr lang="en-US" b="1" dirty="0"/>
              <a:t>(S-curve) </a:t>
            </a:r>
            <a:r>
              <a:rPr lang="en-US" dirty="0" err="1"/>
              <a:t>tốt</a:t>
            </a:r>
            <a:r>
              <a:rPr lang="en-US" dirty="0"/>
              <a:t> </a:t>
            </a:r>
            <a:r>
              <a:rPr lang="en-US" dirty="0" err="1"/>
              <a:t>nhất</a:t>
            </a:r>
            <a:endParaRPr lang="en-US" dirty="0"/>
          </a:p>
          <a:p>
            <a:endParaRPr lang="en-US" dirty="0"/>
          </a:p>
          <a:p>
            <a:pPr lvl="1"/>
            <a:r>
              <a:rPr lang="en-US" dirty="0"/>
              <a:t>50 </a:t>
            </a:r>
            <a:r>
              <a:rPr lang="en-US" dirty="0" err="1"/>
              <a:t>hàm</a:t>
            </a:r>
            <a:r>
              <a:rPr lang="en-US" dirty="0"/>
              <a:t> </a:t>
            </a:r>
            <a:r>
              <a:rPr lang="en-US" dirty="0" err="1"/>
              <a:t>băm</a:t>
            </a:r>
            <a:r>
              <a:rPr lang="en-US" dirty="0"/>
              <a:t> (r = 5, b = 10)</a:t>
            </a:r>
          </a:p>
          <a:p>
            <a:pPr lvl="1"/>
            <a:endParaRPr lang="en-US" dirty="0"/>
          </a:p>
          <a:p>
            <a:pPr lvl="1"/>
            <a:r>
              <a:rPr lang="en-US" dirty="0" err="1"/>
              <a:t>Vùng</a:t>
            </a:r>
            <a:r>
              <a:rPr lang="en-US" dirty="0"/>
              <a:t> </a:t>
            </a:r>
            <a:r>
              <a:rPr lang="en-US" dirty="0" err="1"/>
              <a:t>xanh</a:t>
            </a:r>
            <a:r>
              <a:rPr lang="en-US" dirty="0"/>
              <a:t> </a:t>
            </a:r>
            <a:r>
              <a:rPr lang="en-US" dirty="0" err="1"/>
              <a:t>dương</a:t>
            </a:r>
            <a:r>
              <a:rPr lang="en-US" dirty="0"/>
              <a:t>: </a:t>
            </a:r>
            <a:r>
              <a:rPr lang="en-US" dirty="0" err="1"/>
              <a:t>Tỉ</a:t>
            </a:r>
            <a:r>
              <a:rPr lang="en-US" dirty="0"/>
              <a:t> </a:t>
            </a:r>
            <a:r>
              <a:rPr lang="en-US" dirty="0" err="1"/>
              <a:t>lệ</a:t>
            </a:r>
            <a:r>
              <a:rPr lang="en-US" dirty="0"/>
              <a:t> False Negative</a:t>
            </a:r>
          </a:p>
          <a:p>
            <a:pPr lvl="1"/>
            <a:endParaRPr lang="en-US" dirty="0"/>
          </a:p>
          <a:p>
            <a:pPr lvl="1"/>
            <a:r>
              <a:rPr lang="en-US" dirty="0" err="1"/>
              <a:t>Vùng</a:t>
            </a:r>
            <a:r>
              <a:rPr lang="en-US" dirty="0"/>
              <a:t> </a:t>
            </a:r>
            <a:r>
              <a:rPr lang="en-US" dirty="0" err="1"/>
              <a:t>xanh</a:t>
            </a:r>
            <a:r>
              <a:rPr lang="en-US" dirty="0"/>
              <a:t> </a:t>
            </a:r>
            <a:r>
              <a:rPr lang="en-US" dirty="0" err="1"/>
              <a:t>lá</a:t>
            </a:r>
            <a:r>
              <a:rPr lang="en-US" dirty="0"/>
              <a:t>: </a:t>
            </a:r>
            <a:r>
              <a:rPr lang="en-US" dirty="0" err="1"/>
              <a:t>Tỉ</a:t>
            </a:r>
            <a:r>
              <a:rPr lang="en-US" dirty="0"/>
              <a:t> </a:t>
            </a:r>
            <a:r>
              <a:rPr lang="en-US" dirty="0" err="1"/>
              <a:t>lệ</a:t>
            </a:r>
            <a:r>
              <a:rPr lang="en-US" dirty="0"/>
              <a:t> False Positive</a:t>
            </a:r>
          </a:p>
        </p:txBody>
      </p:sp>
      <p:sp>
        <p:nvSpPr>
          <p:cNvPr id="4" name="Slide Number Placeholder 3">
            <a:extLst>
              <a:ext uri="{FF2B5EF4-FFF2-40B4-BE49-F238E27FC236}">
                <a16:creationId xmlns:a16="http://schemas.microsoft.com/office/drawing/2014/main" id="{6C0002B9-3CC3-C342-9EB4-A8A2261EDA60}"/>
              </a:ext>
            </a:extLst>
          </p:cNvPr>
          <p:cNvSpPr>
            <a:spLocks noGrp="1"/>
          </p:cNvSpPr>
          <p:nvPr>
            <p:ph type="sldNum" sz="quarter" idx="12"/>
          </p:nvPr>
        </p:nvSpPr>
        <p:spPr/>
        <p:txBody>
          <a:bodyPr/>
          <a:lstStyle/>
          <a:p>
            <a:fld id="{20B7F220-0825-4B9B-9156-FF79F33775FE}" type="slidenum">
              <a:rPr lang="vi-VN" smtClean="0"/>
              <a:t>26</a:t>
            </a:fld>
            <a:endParaRPr lang="vi-VN"/>
          </a:p>
        </p:txBody>
      </p:sp>
      <p:pic>
        <p:nvPicPr>
          <p:cNvPr id="5" name="Picture 4">
            <a:extLst>
              <a:ext uri="{FF2B5EF4-FFF2-40B4-BE49-F238E27FC236}">
                <a16:creationId xmlns:a16="http://schemas.microsoft.com/office/drawing/2014/main" id="{DC5F808C-C1BC-6A4B-B6CD-B7D73DBD02F0}"/>
              </a:ext>
            </a:extLst>
          </p:cNvPr>
          <p:cNvPicPr>
            <a:picLocks noChangeAspect="1"/>
          </p:cNvPicPr>
          <p:nvPr/>
        </p:nvPicPr>
        <p:blipFill>
          <a:blip r:embed="rId2"/>
          <a:stretch>
            <a:fillRect/>
          </a:stretch>
        </p:blipFill>
        <p:spPr>
          <a:xfrm>
            <a:off x="4152656" y="1332707"/>
            <a:ext cx="4991344" cy="4467043"/>
          </a:xfrm>
          <a:prstGeom prst="rect">
            <a:avLst/>
          </a:prstGeom>
        </p:spPr>
      </p:pic>
    </p:spTree>
    <p:extLst>
      <p:ext uri="{BB962C8B-B14F-4D97-AF65-F5344CB8AC3E}">
        <p14:creationId xmlns:p14="http://schemas.microsoft.com/office/powerpoint/2010/main" val="10650131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B2EAB5-72A5-4D45-A1F3-9F10A82897C7}"/>
              </a:ext>
            </a:extLst>
          </p:cNvPr>
          <p:cNvSpPr>
            <a:spLocks noGrp="1"/>
          </p:cNvSpPr>
          <p:nvPr>
            <p:ph type="title"/>
          </p:nvPr>
        </p:nvSpPr>
        <p:spPr/>
        <p:txBody>
          <a:bodyPr/>
          <a:lstStyle/>
          <a:p>
            <a:r>
              <a:rPr lang="en-US" dirty="0"/>
              <a:t>GENERALIZING MIN-HASH</a:t>
            </a:r>
          </a:p>
        </p:txBody>
      </p:sp>
      <p:sp>
        <p:nvSpPr>
          <p:cNvPr id="4" name="Slide Number Placeholder 3">
            <a:extLst>
              <a:ext uri="{FF2B5EF4-FFF2-40B4-BE49-F238E27FC236}">
                <a16:creationId xmlns:a16="http://schemas.microsoft.com/office/drawing/2014/main" id="{6C0002B9-3CC3-C342-9EB4-A8A2261EDA60}"/>
              </a:ext>
            </a:extLst>
          </p:cNvPr>
          <p:cNvSpPr>
            <a:spLocks noGrp="1"/>
          </p:cNvSpPr>
          <p:nvPr>
            <p:ph type="sldNum" sz="quarter" idx="12"/>
          </p:nvPr>
        </p:nvSpPr>
        <p:spPr/>
        <p:txBody>
          <a:bodyPr/>
          <a:lstStyle/>
          <a:p>
            <a:fld id="{20B7F220-0825-4B9B-9156-FF79F33775FE}" type="slidenum">
              <a:rPr lang="vi-VN" smtClean="0"/>
              <a:t>27</a:t>
            </a:fld>
            <a:endParaRPr lang="vi-VN"/>
          </a:p>
        </p:txBody>
      </p:sp>
      <p:pic>
        <p:nvPicPr>
          <p:cNvPr id="9" name="Picture 8">
            <a:extLst>
              <a:ext uri="{FF2B5EF4-FFF2-40B4-BE49-F238E27FC236}">
                <a16:creationId xmlns:a16="http://schemas.microsoft.com/office/drawing/2014/main" id="{CB444599-C7C4-5F41-AA7F-D005E85172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813758"/>
            <a:ext cx="9144000" cy="4061552"/>
          </a:xfrm>
          <a:prstGeom prst="rect">
            <a:avLst/>
          </a:prstGeom>
        </p:spPr>
      </p:pic>
    </p:spTree>
    <p:extLst>
      <p:ext uri="{BB962C8B-B14F-4D97-AF65-F5344CB8AC3E}">
        <p14:creationId xmlns:p14="http://schemas.microsoft.com/office/powerpoint/2010/main" val="2168699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AFE6D-3115-494F-978F-D53AC0EB83F3}"/>
              </a:ext>
            </a:extLst>
          </p:cNvPr>
          <p:cNvSpPr>
            <a:spLocks noGrp="1"/>
          </p:cNvSpPr>
          <p:nvPr>
            <p:ph type="title"/>
          </p:nvPr>
        </p:nvSpPr>
        <p:spPr/>
        <p:txBody>
          <a:bodyPr/>
          <a:lstStyle/>
          <a:p>
            <a:r>
              <a:rPr lang="en-US" dirty="0" err="1"/>
              <a:t>ĐỘ</a:t>
            </a:r>
            <a:r>
              <a:rPr lang="en-US" dirty="0"/>
              <a:t> </a:t>
            </a:r>
            <a:r>
              <a:rPr lang="en-US" dirty="0" err="1"/>
              <a:t>ĐO</a:t>
            </a:r>
            <a:r>
              <a:rPr lang="en-US" dirty="0"/>
              <a:t> </a:t>
            </a:r>
            <a:r>
              <a:rPr lang="en-US" dirty="0" err="1"/>
              <a:t>KHOẢNG</a:t>
            </a:r>
            <a:r>
              <a:rPr lang="en-US" dirty="0"/>
              <a:t> </a:t>
            </a:r>
            <a:r>
              <a:rPr lang="en-US" dirty="0" err="1"/>
              <a:t>CÁCH</a:t>
            </a:r>
            <a:endParaRPr lang="en-US" dirty="0"/>
          </a:p>
        </p:txBody>
      </p:sp>
      <p:sp>
        <p:nvSpPr>
          <p:cNvPr id="3" name="Slide Number Placeholder 2">
            <a:extLst>
              <a:ext uri="{FF2B5EF4-FFF2-40B4-BE49-F238E27FC236}">
                <a16:creationId xmlns:a16="http://schemas.microsoft.com/office/drawing/2014/main" id="{39725002-9613-A444-809C-01B80DFF0FF9}"/>
              </a:ext>
            </a:extLst>
          </p:cNvPr>
          <p:cNvSpPr>
            <a:spLocks noGrp="1"/>
          </p:cNvSpPr>
          <p:nvPr>
            <p:ph type="sldNum" sz="quarter" idx="12"/>
          </p:nvPr>
        </p:nvSpPr>
        <p:spPr/>
        <p:txBody>
          <a:bodyPr/>
          <a:lstStyle/>
          <a:p>
            <a:fld id="{20B7F220-0825-4B9B-9156-FF79F33775FE}" type="slidenum">
              <a:rPr lang="vi-VN" smtClean="0"/>
              <a:t>28</a:t>
            </a:fld>
            <a:endParaRPr lang="vi-VN"/>
          </a:p>
        </p:txBody>
      </p:sp>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B66D3B5A-21E3-1241-906B-325FC51467F2}"/>
                  </a:ext>
                </a:extLst>
              </p:cNvPr>
              <p:cNvSpPr txBox="1">
                <a:spLocks/>
              </p:cNvSpPr>
              <p:nvPr/>
            </p:nvSpPr>
            <p:spPr>
              <a:xfrm>
                <a:off x="457200" y="1600206"/>
                <a:ext cx="8229600" cy="4525963"/>
              </a:xfrm>
              <a:prstGeom prst="rect">
                <a:avLst/>
              </a:prstGeom>
            </p:spPr>
            <p:txBody>
              <a:bodyPr/>
              <a:lstStyle>
                <a:lvl1pPr marL="257162" indent="-257162" algn="l" defTabSz="685766" rtl="0" eaLnBrk="1" latinLnBrk="0" hangingPunct="1">
                  <a:spcBef>
                    <a:spcPct val="20000"/>
                  </a:spcBef>
                  <a:buFont typeface="Arial" pitchFamily="34" charset="0"/>
                  <a:buChar char="•"/>
                  <a:defRPr sz="2400" kern="1200">
                    <a:solidFill>
                      <a:schemeClr val="tx1"/>
                    </a:solidFill>
                    <a:latin typeface="Times New Roman" panose="02020603050405020304" pitchFamily="18" charset="0"/>
                    <a:ea typeface="+mn-ea"/>
                    <a:cs typeface="Times New Roman" panose="02020603050405020304" pitchFamily="18" charset="0"/>
                  </a:defRPr>
                </a:lvl1pPr>
                <a:lvl2pPr marL="557185" indent="-214303" algn="l" defTabSz="685766" rtl="0" eaLnBrk="1" latinLnBrk="0" hangingPunct="1">
                  <a:spcBef>
                    <a:spcPct val="20000"/>
                  </a:spcBef>
                  <a:buFont typeface="Arial" pitchFamily="34" charset="0"/>
                  <a:buChar char="–"/>
                  <a:defRPr sz="2100" kern="1200">
                    <a:solidFill>
                      <a:schemeClr val="tx1"/>
                    </a:solidFill>
                    <a:latin typeface="Times New Roman" panose="02020603050405020304" pitchFamily="18" charset="0"/>
                    <a:ea typeface="+mn-ea"/>
                    <a:cs typeface="Times New Roman" panose="02020603050405020304" pitchFamily="18" charset="0"/>
                  </a:defRPr>
                </a:lvl2pPr>
                <a:lvl3pPr marL="857207" indent="-171442" algn="l" defTabSz="685766" rtl="0" eaLnBrk="1" latinLnBrk="0" hangingPunct="1">
                  <a:spcBef>
                    <a:spcPct val="20000"/>
                  </a:spcBef>
                  <a:buFont typeface="Arial"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3pPr>
                <a:lvl4pPr marL="1200090" indent="-171442" algn="l" defTabSz="685766" rtl="0" eaLnBrk="1" latinLnBrk="0" hangingPunct="1">
                  <a:spcBef>
                    <a:spcPct val="20000"/>
                  </a:spcBef>
                  <a:buFont typeface="Arial" pitchFamily="34" charset="0"/>
                  <a:buChar char="–"/>
                  <a:defRPr sz="1500" kern="1200">
                    <a:solidFill>
                      <a:schemeClr val="tx1"/>
                    </a:solidFill>
                    <a:latin typeface="Times New Roman" panose="02020603050405020304" pitchFamily="18" charset="0"/>
                    <a:ea typeface="+mn-ea"/>
                    <a:cs typeface="Times New Roman" panose="02020603050405020304" pitchFamily="18" charset="0"/>
                  </a:defRPr>
                </a:lvl4pPr>
                <a:lvl5pPr marL="1542973" indent="-171442" algn="l" defTabSz="685766" rtl="0" eaLnBrk="1" latinLnBrk="0" hangingPunct="1">
                  <a:spcBef>
                    <a:spcPct val="20000"/>
                  </a:spcBef>
                  <a:buFont typeface="Arial" pitchFamily="34" charset="0"/>
                  <a:buChar char="»"/>
                  <a:defRPr sz="1500" kern="1200">
                    <a:solidFill>
                      <a:schemeClr val="tx1"/>
                    </a:solidFill>
                    <a:latin typeface="Times New Roman" panose="02020603050405020304" pitchFamily="18" charset="0"/>
                    <a:ea typeface="+mn-ea"/>
                    <a:cs typeface="Times New Roman" panose="02020603050405020304" pitchFamily="18" charset="0"/>
                  </a:defRPr>
                </a:lvl5pPr>
                <a:lvl6pPr marL="1885856" indent="-171442" algn="l" defTabSz="685766"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739" indent="-171442" algn="l" defTabSz="685766"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622" indent="-171442" algn="l" defTabSz="685766"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504" indent="-171442" algn="l" defTabSz="685766"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lgn="just"/>
                <a:r>
                  <a:rPr lang="en-US" dirty="0"/>
                  <a:t>Định </a:t>
                </a:r>
                <a:r>
                  <a:rPr lang="en-US" dirty="0" err="1"/>
                  <a:t>nghĩa</a:t>
                </a:r>
                <a:r>
                  <a:rPr lang="en-US" dirty="0"/>
                  <a:t>: </a:t>
                </a:r>
                <a:r>
                  <a:rPr lang="vi-VN" dirty="0"/>
                  <a:t>Giả sử chúng ta có một tập hợp các điểm, được gọi là “space”. Một thước đo khoảng cách trên “space” là một hàm </a:t>
                </a:r>
                <a14:m>
                  <m:oMath xmlns:m="http://schemas.openxmlformats.org/officeDocument/2006/math">
                    <m:r>
                      <a:rPr lang="en-US" b="0" i="1" smtClean="0">
                        <a:latin typeface="Cambria Math" panose="02040503050406030204" pitchFamily="18" charset="0"/>
                      </a:rPr>
                      <m:t>𝑑</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 </m:t>
                    </m:r>
                    <m:r>
                      <a:rPr lang="en-US" b="0" i="1" smtClean="0">
                        <a:latin typeface="Cambria Math" panose="02040503050406030204" pitchFamily="18" charset="0"/>
                      </a:rPr>
                      <m:t>𝑦</m:t>
                    </m:r>
                    <m:r>
                      <a:rPr lang="en-US" b="0" i="1" smtClean="0">
                        <a:latin typeface="Cambria Math" panose="02040503050406030204" pitchFamily="18" charset="0"/>
                      </a:rPr>
                      <m:t>)</m:t>
                    </m:r>
                  </m:oMath>
                </a14:m>
                <a:r>
                  <a:rPr lang="vi-VN" dirty="0"/>
                  <a:t> lấy hai điểm trong không gian làm tham số đầu vào (arguments) và tạo ra một số thực và thỏa mãn các tiên đề sau:</a:t>
                </a:r>
              </a:p>
              <a:p>
                <a:pPr algn="just"/>
                <a:endParaRPr lang="en-US" dirty="0"/>
              </a:p>
              <a:p>
                <a:pPr lvl="1"/>
                <a14:m>
                  <m:oMath xmlns:m="http://schemas.openxmlformats.org/officeDocument/2006/math">
                    <m:r>
                      <a:rPr lang="en-US" i="1">
                        <a:latin typeface="Cambria Math" panose="02040503050406030204" pitchFamily="18" charset="0"/>
                      </a:rPr>
                      <m:t>𝑑</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 </m:t>
                        </m:r>
                        <m:r>
                          <a:rPr lang="en-US" i="1">
                            <a:latin typeface="Cambria Math" panose="02040503050406030204" pitchFamily="18" charset="0"/>
                          </a:rPr>
                          <m:t>𝑦</m:t>
                        </m:r>
                      </m:e>
                    </m:d>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0</m:t>
                    </m:r>
                  </m:oMath>
                </a14:m>
                <a:endParaRPr lang="en-US" b="0" dirty="0">
                  <a:ea typeface="Cambria Math" panose="02040503050406030204" pitchFamily="18" charset="0"/>
                </a:endParaRPr>
              </a:p>
              <a:p>
                <a:pPr lvl="1"/>
                <a14:m>
                  <m:oMath xmlns:m="http://schemas.openxmlformats.org/officeDocument/2006/math">
                    <m:r>
                      <a:rPr lang="en-US" i="1">
                        <a:latin typeface="Cambria Math" panose="02040503050406030204" pitchFamily="18" charset="0"/>
                      </a:rPr>
                      <m:t>𝑑</m:t>
                    </m:r>
                    <m:d>
                      <m:dPr>
                        <m:ctrlPr>
                          <a:rPr lang="en-US" i="1" smtClean="0">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 </m:t>
                        </m:r>
                        <m:r>
                          <a:rPr lang="en-US" i="1">
                            <a:latin typeface="Cambria Math" panose="02040503050406030204" pitchFamily="18" charset="0"/>
                          </a:rPr>
                          <m:t>𝑦</m:t>
                        </m:r>
                      </m:e>
                    </m:d>
                    <m:r>
                      <a:rPr lang="en-US" b="0" i="1" smtClean="0">
                        <a:latin typeface="Cambria Math" panose="02040503050406030204" pitchFamily="18" charset="0"/>
                      </a:rPr>
                      <m:t>=</m:t>
                    </m:r>
                    <m:r>
                      <a:rPr lang="en-US" i="1">
                        <a:latin typeface="Cambria Math" panose="02040503050406030204" pitchFamily="18" charset="0"/>
                        <a:ea typeface="Cambria Math" panose="02040503050406030204" pitchFamily="18" charset="0"/>
                      </a:rPr>
                      <m:t>0</m:t>
                    </m:r>
                  </m:oMath>
                </a14:m>
                <a:r>
                  <a:rPr lang="en-US" dirty="0">
                    <a:ea typeface="Cambria Math" panose="02040503050406030204" pitchFamily="18" charset="0"/>
                  </a:rPr>
                  <a:t> (</a:t>
                </a:r>
                <a:r>
                  <a:rPr lang="en-US" dirty="0" err="1">
                    <a:ea typeface="Cambria Math" panose="02040503050406030204" pitchFamily="18" charset="0"/>
                  </a:rPr>
                  <a:t>khi</a:t>
                </a:r>
                <a:r>
                  <a:rPr lang="en-US" dirty="0">
                    <a:ea typeface="Cambria Math" panose="02040503050406030204" pitchFamily="18" charset="0"/>
                  </a:rPr>
                  <a:t> </a:t>
                </a:r>
                <a:r>
                  <a:rPr lang="en-US" dirty="0" err="1">
                    <a:ea typeface="Cambria Math" panose="02040503050406030204" pitchFamily="18" charset="0"/>
                  </a:rPr>
                  <a:t>và</a:t>
                </a:r>
                <a:r>
                  <a:rPr lang="en-US" dirty="0">
                    <a:ea typeface="Cambria Math" panose="02040503050406030204" pitchFamily="18" charset="0"/>
                  </a:rPr>
                  <a:t> </a:t>
                </a:r>
                <a:r>
                  <a:rPr lang="en-US" dirty="0" err="1">
                    <a:ea typeface="Cambria Math" panose="02040503050406030204" pitchFamily="18" charset="0"/>
                  </a:rPr>
                  <a:t>chỉ</a:t>
                </a:r>
                <a:r>
                  <a:rPr lang="en-US" dirty="0">
                    <a:ea typeface="Cambria Math" panose="02040503050406030204" pitchFamily="18" charset="0"/>
                  </a:rPr>
                  <a:t> </a:t>
                </a:r>
                <a:r>
                  <a:rPr lang="en-US" dirty="0" err="1">
                    <a:ea typeface="Cambria Math" panose="02040503050406030204" pitchFamily="18" charset="0"/>
                  </a:rPr>
                  <a:t>khi</a:t>
                </a:r>
                <a:r>
                  <a:rPr lang="en-US" dirty="0">
                    <a:ea typeface="Cambria Math" panose="02040503050406030204" pitchFamily="18" charset="0"/>
                  </a:rPr>
                  <a:t> </a:t>
                </a:r>
                <a14:m>
                  <m:oMath xmlns:m="http://schemas.openxmlformats.org/officeDocument/2006/math">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𝑦</m:t>
                    </m:r>
                  </m:oMath>
                </a14:m>
                <a:r>
                  <a:rPr lang="en-US" dirty="0">
                    <a:ea typeface="Cambria Math" panose="02040503050406030204" pitchFamily="18" charset="0"/>
                  </a:rPr>
                  <a:t>)</a:t>
                </a:r>
              </a:p>
              <a:p>
                <a:pPr lvl="1"/>
                <a14:m>
                  <m:oMath xmlns:m="http://schemas.openxmlformats.org/officeDocument/2006/math">
                    <m:r>
                      <a:rPr lang="en-US" i="1">
                        <a:latin typeface="Cambria Math" panose="02040503050406030204" pitchFamily="18" charset="0"/>
                      </a:rPr>
                      <m:t>𝑑</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 </m:t>
                        </m:r>
                        <m:r>
                          <a:rPr lang="en-US" i="1">
                            <a:latin typeface="Cambria Math" panose="02040503050406030204" pitchFamily="18" charset="0"/>
                          </a:rPr>
                          <m:t>𝑦</m:t>
                        </m:r>
                      </m:e>
                    </m:d>
                    <m:r>
                      <a:rPr lang="en-US" b="0" i="1" smtClean="0">
                        <a:latin typeface="Cambria Math" panose="02040503050406030204" pitchFamily="18" charset="0"/>
                      </a:rPr>
                      <m:t>=</m:t>
                    </m:r>
                    <m:r>
                      <a:rPr lang="en-US" b="0" i="1" smtClean="0">
                        <a:latin typeface="Cambria Math" panose="02040503050406030204" pitchFamily="18" charset="0"/>
                      </a:rPr>
                      <m:t>𝑑</m:t>
                    </m:r>
                    <m:d>
                      <m:dPr>
                        <m:ctrlPr>
                          <a:rPr lang="en-US" b="0" i="1" smtClean="0">
                            <a:latin typeface="Cambria Math" panose="02040503050406030204" pitchFamily="18" charset="0"/>
                          </a:rPr>
                        </m:ctrlPr>
                      </m:dPr>
                      <m:e>
                        <m:r>
                          <a:rPr lang="en-US" b="0" i="1" smtClean="0">
                            <a:latin typeface="Cambria Math" panose="02040503050406030204" pitchFamily="18" charset="0"/>
                          </a:rPr>
                          <m:t>𝑦</m:t>
                        </m:r>
                        <m:r>
                          <a:rPr lang="en-US" b="0" i="1" smtClean="0">
                            <a:latin typeface="Cambria Math" panose="02040503050406030204" pitchFamily="18" charset="0"/>
                          </a:rPr>
                          <m:t>, </m:t>
                        </m:r>
                        <m:r>
                          <a:rPr lang="en-US" b="0" i="1" smtClean="0">
                            <a:latin typeface="Cambria Math" panose="02040503050406030204" pitchFamily="18" charset="0"/>
                          </a:rPr>
                          <m:t>𝑥</m:t>
                        </m:r>
                      </m:e>
                    </m:d>
                  </m:oMath>
                </a14:m>
                <a:r>
                  <a:rPr lang="en-US" dirty="0">
                    <a:ea typeface="Cambria Math" panose="02040503050406030204" pitchFamily="18" charset="0"/>
                  </a:rPr>
                  <a:t> (</a:t>
                </a:r>
                <a:r>
                  <a:rPr lang="en-US" dirty="0" err="1">
                    <a:ea typeface="Cambria Math" panose="02040503050406030204" pitchFamily="18" charset="0"/>
                  </a:rPr>
                  <a:t>khoảng</a:t>
                </a:r>
                <a:r>
                  <a:rPr lang="en-US" dirty="0">
                    <a:ea typeface="Cambria Math" panose="02040503050406030204" pitchFamily="18" charset="0"/>
                  </a:rPr>
                  <a:t> </a:t>
                </a:r>
                <a:r>
                  <a:rPr lang="en-US" dirty="0" err="1">
                    <a:ea typeface="Cambria Math" panose="02040503050406030204" pitchFamily="18" charset="0"/>
                  </a:rPr>
                  <a:t>cách</a:t>
                </a:r>
                <a:r>
                  <a:rPr lang="en-US" dirty="0">
                    <a:ea typeface="Cambria Math" panose="02040503050406030204" pitchFamily="18" charset="0"/>
                  </a:rPr>
                  <a:t> </a:t>
                </a:r>
                <a:r>
                  <a:rPr lang="en-US" dirty="0" err="1">
                    <a:ea typeface="Cambria Math" panose="02040503050406030204" pitchFamily="18" charset="0"/>
                  </a:rPr>
                  <a:t>đối</a:t>
                </a:r>
                <a:r>
                  <a:rPr lang="en-US" dirty="0">
                    <a:ea typeface="Cambria Math" panose="02040503050406030204" pitchFamily="18" charset="0"/>
                  </a:rPr>
                  <a:t> </a:t>
                </a:r>
                <a:r>
                  <a:rPr lang="en-US" dirty="0" err="1">
                    <a:ea typeface="Cambria Math" panose="02040503050406030204" pitchFamily="18" charset="0"/>
                  </a:rPr>
                  <a:t>xứng</a:t>
                </a:r>
                <a:r>
                  <a:rPr lang="en-US" dirty="0">
                    <a:ea typeface="Cambria Math" panose="02040503050406030204" pitchFamily="18" charset="0"/>
                  </a:rPr>
                  <a:t>)</a:t>
                </a:r>
              </a:p>
              <a:p>
                <a:pPr lvl="1"/>
                <a14:m>
                  <m:oMath xmlns:m="http://schemas.openxmlformats.org/officeDocument/2006/math">
                    <m:r>
                      <a:rPr lang="en-US" i="1">
                        <a:latin typeface="Cambria Math" panose="02040503050406030204" pitchFamily="18" charset="0"/>
                      </a:rPr>
                      <m:t>𝑑</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 </m:t>
                        </m:r>
                        <m:r>
                          <a:rPr lang="en-US" i="1">
                            <a:latin typeface="Cambria Math" panose="02040503050406030204" pitchFamily="18" charset="0"/>
                          </a:rPr>
                          <m:t>𝑦</m:t>
                        </m:r>
                      </m:e>
                    </m:d>
                    <m:r>
                      <a:rPr lang="en-US" i="1" smtClean="0">
                        <a:latin typeface="Cambria Math" panose="02040503050406030204" pitchFamily="18" charset="0"/>
                        <a:ea typeface="Cambria Math" panose="02040503050406030204" pitchFamily="18" charset="0"/>
                      </a:rPr>
                      <m:t>≤</m:t>
                    </m:r>
                    <m:r>
                      <a:rPr lang="en-US" i="1">
                        <a:latin typeface="Cambria Math" panose="02040503050406030204" pitchFamily="18" charset="0"/>
                      </a:rPr>
                      <m:t>𝑑</m:t>
                    </m:r>
                    <m:d>
                      <m:dPr>
                        <m:ctrlPr>
                          <a:rPr lang="en-US" i="1">
                            <a:latin typeface="Cambria Math" panose="02040503050406030204" pitchFamily="18" charset="0"/>
                          </a:rPr>
                        </m:ctrlPr>
                      </m:dPr>
                      <m:e>
                        <m:r>
                          <a:rPr lang="en-US" b="0" i="1" smtClean="0">
                            <a:latin typeface="Cambria Math" panose="02040503050406030204" pitchFamily="18" charset="0"/>
                          </a:rPr>
                          <m:t>𝑥</m:t>
                        </m:r>
                        <m:r>
                          <a:rPr lang="en-US" i="1">
                            <a:latin typeface="Cambria Math" panose="02040503050406030204" pitchFamily="18" charset="0"/>
                          </a:rPr>
                          <m:t>, </m:t>
                        </m:r>
                        <m:r>
                          <a:rPr lang="en-US" b="0" i="1" smtClean="0">
                            <a:latin typeface="Cambria Math" panose="02040503050406030204" pitchFamily="18" charset="0"/>
                          </a:rPr>
                          <m:t>𝑧</m:t>
                        </m:r>
                      </m:e>
                    </m:d>
                    <m:r>
                      <a:rPr lang="en-US" b="0" i="1" smtClean="0">
                        <a:latin typeface="Cambria Math" panose="02040503050406030204" pitchFamily="18" charset="0"/>
                      </a:rPr>
                      <m:t>+</m:t>
                    </m:r>
                    <m:r>
                      <a:rPr lang="en-US" b="0" i="1" smtClean="0">
                        <a:latin typeface="Cambria Math" panose="02040503050406030204" pitchFamily="18" charset="0"/>
                      </a:rPr>
                      <m:t>𝑑</m:t>
                    </m:r>
                    <m:r>
                      <a:rPr lang="en-US" b="0" i="1" smtClean="0">
                        <a:latin typeface="Cambria Math" panose="02040503050406030204" pitchFamily="18" charset="0"/>
                      </a:rPr>
                      <m:t>(</m:t>
                    </m:r>
                    <m:r>
                      <a:rPr lang="en-US" b="0" i="1" smtClean="0">
                        <a:latin typeface="Cambria Math" panose="02040503050406030204" pitchFamily="18" charset="0"/>
                      </a:rPr>
                      <m:t>𝑧</m:t>
                    </m:r>
                    <m:r>
                      <a:rPr lang="en-US" b="0" i="1" smtClean="0">
                        <a:latin typeface="Cambria Math" panose="02040503050406030204" pitchFamily="18" charset="0"/>
                      </a:rPr>
                      <m:t>, </m:t>
                    </m:r>
                    <m:r>
                      <a:rPr lang="en-US" b="0" i="1" smtClean="0">
                        <a:latin typeface="Cambria Math" panose="02040503050406030204" pitchFamily="18" charset="0"/>
                      </a:rPr>
                      <m:t>𝑦</m:t>
                    </m:r>
                    <m:r>
                      <a:rPr lang="en-US" b="0" i="1" smtClean="0">
                        <a:latin typeface="Cambria Math" panose="02040503050406030204" pitchFamily="18" charset="0"/>
                      </a:rPr>
                      <m:t>)</m:t>
                    </m:r>
                  </m:oMath>
                </a14:m>
                <a:r>
                  <a:rPr lang="en-US" dirty="0">
                    <a:ea typeface="Cambria Math" panose="02040503050406030204" pitchFamily="18" charset="0"/>
                  </a:rPr>
                  <a:t> (</a:t>
                </a:r>
                <a:r>
                  <a:rPr lang="en-US" dirty="0" err="1">
                    <a:ea typeface="Cambria Math" panose="02040503050406030204" pitchFamily="18" charset="0"/>
                  </a:rPr>
                  <a:t>bất</a:t>
                </a:r>
                <a:r>
                  <a:rPr lang="en-US" dirty="0">
                    <a:ea typeface="Cambria Math" panose="02040503050406030204" pitchFamily="18" charset="0"/>
                  </a:rPr>
                  <a:t> </a:t>
                </a:r>
                <a:r>
                  <a:rPr lang="en-US" dirty="0" err="1">
                    <a:ea typeface="Cambria Math" panose="02040503050406030204" pitchFamily="18" charset="0"/>
                  </a:rPr>
                  <a:t>đẳng</a:t>
                </a:r>
                <a:r>
                  <a:rPr lang="en-US" dirty="0">
                    <a:ea typeface="Cambria Math" panose="02040503050406030204" pitchFamily="18" charset="0"/>
                  </a:rPr>
                  <a:t> </a:t>
                </a:r>
                <a:r>
                  <a:rPr lang="en-US" dirty="0" err="1">
                    <a:ea typeface="Cambria Math" panose="02040503050406030204" pitchFamily="18" charset="0"/>
                  </a:rPr>
                  <a:t>thức</a:t>
                </a:r>
                <a:r>
                  <a:rPr lang="en-US" dirty="0">
                    <a:ea typeface="Cambria Math" panose="02040503050406030204" pitchFamily="18" charset="0"/>
                  </a:rPr>
                  <a:t> tam </a:t>
                </a:r>
                <a:r>
                  <a:rPr lang="en-US" dirty="0" err="1">
                    <a:ea typeface="Cambria Math" panose="02040503050406030204" pitchFamily="18" charset="0"/>
                  </a:rPr>
                  <a:t>giác</a:t>
                </a:r>
                <a:r>
                  <a:rPr lang="en-US" dirty="0">
                    <a:ea typeface="Cambria Math" panose="02040503050406030204" pitchFamily="18" charset="0"/>
                  </a:rPr>
                  <a:t>)</a:t>
                </a:r>
              </a:p>
              <a:p>
                <a:pPr lvl="1"/>
                <a:endParaRPr lang="en-US" dirty="0"/>
              </a:p>
            </p:txBody>
          </p:sp>
        </mc:Choice>
        <mc:Fallback xmlns="">
          <p:sp>
            <p:nvSpPr>
              <p:cNvPr id="4" name="Content Placeholder 2">
                <a:extLst>
                  <a:ext uri="{FF2B5EF4-FFF2-40B4-BE49-F238E27FC236}">
                    <a16:creationId xmlns:a16="http://schemas.microsoft.com/office/drawing/2014/main" id="{B66D3B5A-21E3-1241-906B-325FC51467F2}"/>
                  </a:ext>
                </a:extLst>
              </p:cNvPr>
              <p:cNvSpPr txBox="1">
                <a:spLocks noRot="1" noChangeAspect="1" noMove="1" noResize="1" noEditPoints="1" noAdjustHandles="1" noChangeArrowheads="1" noChangeShapeType="1" noTextEdit="1"/>
              </p:cNvSpPr>
              <p:nvPr/>
            </p:nvSpPr>
            <p:spPr>
              <a:xfrm>
                <a:off x="457200" y="1600206"/>
                <a:ext cx="8229600" cy="4525963"/>
              </a:xfrm>
              <a:prstGeom prst="rect">
                <a:avLst/>
              </a:prstGeom>
              <a:blipFill>
                <a:blip r:embed="rId3"/>
                <a:stretch>
                  <a:fillRect l="-1080" t="-1120" r="-1080"/>
                </a:stretch>
              </a:blipFill>
            </p:spPr>
            <p:txBody>
              <a:bodyPr/>
              <a:lstStyle/>
              <a:p>
                <a:r>
                  <a:rPr lang="en-US">
                    <a:noFill/>
                  </a:rPr>
                  <a:t> </a:t>
                </a:r>
              </a:p>
            </p:txBody>
          </p:sp>
        </mc:Fallback>
      </mc:AlternateContent>
    </p:spTree>
    <p:extLst>
      <p:ext uri="{BB962C8B-B14F-4D97-AF65-F5344CB8AC3E}">
        <p14:creationId xmlns:p14="http://schemas.microsoft.com/office/powerpoint/2010/main" val="399966111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AFE6D-3115-494F-978F-D53AC0EB83F3}"/>
              </a:ext>
            </a:extLst>
          </p:cNvPr>
          <p:cNvSpPr>
            <a:spLocks noGrp="1"/>
          </p:cNvSpPr>
          <p:nvPr>
            <p:ph type="title"/>
          </p:nvPr>
        </p:nvSpPr>
        <p:spPr/>
        <p:txBody>
          <a:bodyPr/>
          <a:lstStyle/>
          <a:p>
            <a:r>
              <a:rPr lang="en-US" dirty="0" err="1"/>
              <a:t>ĐỘ</a:t>
            </a:r>
            <a:r>
              <a:rPr lang="en-US" dirty="0"/>
              <a:t> </a:t>
            </a:r>
            <a:r>
              <a:rPr lang="en-US" dirty="0" err="1"/>
              <a:t>ĐO</a:t>
            </a:r>
            <a:r>
              <a:rPr lang="en-US" dirty="0"/>
              <a:t> </a:t>
            </a:r>
            <a:r>
              <a:rPr lang="en-US" dirty="0" err="1"/>
              <a:t>KHOẢNG</a:t>
            </a:r>
            <a:r>
              <a:rPr lang="en-US" dirty="0"/>
              <a:t> </a:t>
            </a:r>
            <a:r>
              <a:rPr lang="en-US" dirty="0" err="1"/>
              <a:t>CÁCH</a:t>
            </a:r>
            <a:endParaRPr lang="en-US" dirty="0"/>
          </a:p>
        </p:txBody>
      </p:sp>
      <p:sp>
        <p:nvSpPr>
          <p:cNvPr id="3" name="Slide Number Placeholder 2">
            <a:extLst>
              <a:ext uri="{FF2B5EF4-FFF2-40B4-BE49-F238E27FC236}">
                <a16:creationId xmlns:a16="http://schemas.microsoft.com/office/drawing/2014/main" id="{39725002-9613-A444-809C-01B80DFF0FF9}"/>
              </a:ext>
            </a:extLst>
          </p:cNvPr>
          <p:cNvSpPr>
            <a:spLocks noGrp="1"/>
          </p:cNvSpPr>
          <p:nvPr>
            <p:ph type="sldNum" sz="quarter" idx="12"/>
          </p:nvPr>
        </p:nvSpPr>
        <p:spPr/>
        <p:txBody>
          <a:bodyPr/>
          <a:lstStyle/>
          <a:p>
            <a:fld id="{20B7F220-0825-4B9B-9156-FF79F33775FE}" type="slidenum">
              <a:rPr lang="vi-VN" smtClean="0"/>
              <a:t>29</a:t>
            </a:fld>
            <a:endParaRPr lang="vi-VN"/>
          </a:p>
        </p:txBody>
      </p:sp>
      <p:sp>
        <p:nvSpPr>
          <p:cNvPr id="4" name="Content Placeholder 2">
            <a:extLst>
              <a:ext uri="{FF2B5EF4-FFF2-40B4-BE49-F238E27FC236}">
                <a16:creationId xmlns:a16="http://schemas.microsoft.com/office/drawing/2014/main" id="{B66D3B5A-21E3-1241-906B-325FC51467F2}"/>
              </a:ext>
            </a:extLst>
          </p:cNvPr>
          <p:cNvSpPr txBox="1">
            <a:spLocks/>
          </p:cNvSpPr>
          <p:nvPr/>
        </p:nvSpPr>
        <p:spPr>
          <a:xfrm>
            <a:off x="457200" y="1600206"/>
            <a:ext cx="8229600" cy="4525963"/>
          </a:xfrm>
          <a:prstGeom prst="rect">
            <a:avLst/>
          </a:prstGeom>
        </p:spPr>
        <p:txBody>
          <a:bodyPr/>
          <a:lstStyle>
            <a:lvl1pPr marL="257162" indent="-257162" algn="l" defTabSz="685766" rtl="0" eaLnBrk="1" latinLnBrk="0" hangingPunct="1">
              <a:spcBef>
                <a:spcPct val="20000"/>
              </a:spcBef>
              <a:buFont typeface="Arial" pitchFamily="34" charset="0"/>
              <a:buChar char="•"/>
              <a:defRPr sz="2400" kern="1200">
                <a:solidFill>
                  <a:schemeClr val="tx1"/>
                </a:solidFill>
                <a:latin typeface="Times New Roman" panose="02020603050405020304" pitchFamily="18" charset="0"/>
                <a:ea typeface="+mn-ea"/>
                <a:cs typeface="Times New Roman" panose="02020603050405020304" pitchFamily="18" charset="0"/>
              </a:defRPr>
            </a:lvl1pPr>
            <a:lvl2pPr marL="557185" indent="-214303" algn="l" defTabSz="685766" rtl="0" eaLnBrk="1" latinLnBrk="0" hangingPunct="1">
              <a:spcBef>
                <a:spcPct val="20000"/>
              </a:spcBef>
              <a:buFont typeface="Arial" pitchFamily="34" charset="0"/>
              <a:buChar char="–"/>
              <a:defRPr sz="2100" kern="1200">
                <a:solidFill>
                  <a:schemeClr val="tx1"/>
                </a:solidFill>
                <a:latin typeface="Times New Roman" panose="02020603050405020304" pitchFamily="18" charset="0"/>
                <a:ea typeface="+mn-ea"/>
                <a:cs typeface="Times New Roman" panose="02020603050405020304" pitchFamily="18" charset="0"/>
              </a:defRPr>
            </a:lvl2pPr>
            <a:lvl3pPr marL="857207" indent="-171442" algn="l" defTabSz="685766" rtl="0" eaLnBrk="1" latinLnBrk="0" hangingPunct="1">
              <a:spcBef>
                <a:spcPct val="20000"/>
              </a:spcBef>
              <a:buFont typeface="Arial"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3pPr>
            <a:lvl4pPr marL="1200090" indent="-171442" algn="l" defTabSz="685766" rtl="0" eaLnBrk="1" latinLnBrk="0" hangingPunct="1">
              <a:spcBef>
                <a:spcPct val="20000"/>
              </a:spcBef>
              <a:buFont typeface="Arial" pitchFamily="34" charset="0"/>
              <a:buChar char="–"/>
              <a:defRPr sz="1500" kern="1200">
                <a:solidFill>
                  <a:schemeClr val="tx1"/>
                </a:solidFill>
                <a:latin typeface="Times New Roman" panose="02020603050405020304" pitchFamily="18" charset="0"/>
                <a:ea typeface="+mn-ea"/>
                <a:cs typeface="Times New Roman" panose="02020603050405020304" pitchFamily="18" charset="0"/>
              </a:defRPr>
            </a:lvl4pPr>
            <a:lvl5pPr marL="1542973" indent="-171442" algn="l" defTabSz="685766" rtl="0" eaLnBrk="1" latinLnBrk="0" hangingPunct="1">
              <a:spcBef>
                <a:spcPct val="20000"/>
              </a:spcBef>
              <a:buFont typeface="Arial" pitchFamily="34" charset="0"/>
              <a:buChar char="»"/>
              <a:defRPr sz="1500" kern="1200">
                <a:solidFill>
                  <a:schemeClr val="tx1"/>
                </a:solidFill>
                <a:latin typeface="Times New Roman" panose="02020603050405020304" pitchFamily="18" charset="0"/>
                <a:ea typeface="+mn-ea"/>
                <a:cs typeface="Times New Roman" panose="02020603050405020304" pitchFamily="18" charset="0"/>
              </a:defRPr>
            </a:lvl5pPr>
            <a:lvl6pPr marL="1885856" indent="-171442" algn="l" defTabSz="685766"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739" indent="-171442" algn="l" defTabSz="685766"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622" indent="-171442" algn="l" defTabSz="685766"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504" indent="-171442" algn="l" defTabSz="685766"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endParaRPr lang="en-US" dirty="0"/>
          </a:p>
          <a:p>
            <a:r>
              <a:rPr lang="en-US" dirty="0" err="1"/>
              <a:t>Khoảng</a:t>
            </a:r>
            <a:r>
              <a:rPr lang="en-US" dirty="0"/>
              <a:t> </a:t>
            </a:r>
            <a:r>
              <a:rPr lang="en-US" dirty="0" err="1"/>
              <a:t>cách</a:t>
            </a:r>
            <a:r>
              <a:rPr lang="en-US" dirty="0"/>
              <a:t> Euclidean</a:t>
            </a:r>
          </a:p>
          <a:p>
            <a:r>
              <a:rPr lang="en-US" dirty="0" err="1"/>
              <a:t>Khoảng</a:t>
            </a:r>
            <a:r>
              <a:rPr lang="en-US" dirty="0"/>
              <a:t> </a:t>
            </a:r>
            <a:r>
              <a:rPr lang="en-US" dirty="0" err="1"/>
              <a:t>cách</a:t>
            </a:r>
            <a:r>
              <a:rPr lang="en-US" dirty="0"/>
              <a:t> Jaccard</a:t>
            </a:r>
          </a:p>
          <a:p>
            <a:r>
              <a:rPr lang="en-US" dirty="0" err="1"/>
              <a:t>Khoảng</a:t>
            </a:r>
            <a:r>
              <a:rPr lang="en-US" dirty="0"/>
              <a:t> </a:t>
            </a:r>
            <a:r>
              <a:rPr lang="en-US" dirty="0" err="1"/>
              <a:t>cách</a:t>
            </a:r>
            <a:r>
              <a:rPr lang="en-US" dirty="0"/>
              <a:t> Cosine</a:t>
            </a:r>
          </a:p>
        </p:txBody>
      </p:sp>
    </p:spTree>
    <p:extLst>
      <p:ext uri="{BB962C8B-B14F-4D97-AF65-F5344CB8AC3E}">
        <p14:creationId xmlns:p14="http://schemas.microsoft.com/office/powerpoint/2010/main" val="30879635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B789CF-5264-7742-B720-01F63E46AF6B}"/>
              </a:ext>
            </a:extLst>
          </p:cNvPr>
          <p:cNvSpPr>
            <a:spLocks noGrp="1"/>
          </p:cNvSpPr>
          <p:nvPr>
            <p:ph type="title"/>
          </p:nvPr>
        </p:nvSpPr>
        <p:spPr/>
        <p:txBody>
          <a:bodyPr/>
          <a:lstStyle/>
          <a:p>
            <a:r>
              <a:rPr lang="en-US" dirty="0"/>
              <a:t>GIỚI THIỆU BÀI TOÁN</a:t>
            </a:r>
          </a:p>
        </p:txBody>
      </p:sp>
      <p:sp>
        <p:nvSpPr>
          <p:cNvPr id="3" name="Content Placeholder 2">
            <a:extLst>
              <a:ext uri="{FF2B5EF4-FFF2-40B4-BE49-F238E27FC236}">
                <a16:creationId xmlns:a16="http://schemas.microsoft.com/office/drawing/2014/main" id="{439816B5-8A1C-F348-B8BA-C1769F4807D9}"/>
              </a:ext>
            </a:extLst>
          </p:cNvPr>
          <p:cNvSpPr>
            <a:spLocks noGrp="1"/>
          </p:cNvSpPr>
          <p:nvPr>
            <p:ph idx="1"/>
          </p:nvPr>
        </p:nvSpPr>
        <p:spPr/>
        <p:txBody>
          <a:bodyPr/>
          <a:lstStyle/>
          <a:p>
            <a:r>
              <a:rPr lang="en-US" dirty="0" err="1"/>
              <a:t>Tìm</a:t>
            </a:r>
            <a:r>
              <a:rPr lang="en-US" dirty="0"/>
              <a:t> </a:t>
            </a:r>
            <a:r>
              <a:rPr lang="en-US" dirty="0" err="1"/>
              <a:t>kiếm</a:t>
            </a:r>
            <a:r>
              <a:rPr lang="en-US" dirty="0"/>
              <a:t> </a:t>
            </a:r>
            <a:r>
              <a:rPr lang="en-US" dirty="0" err="1"/>
              <a:t>tương</a:t>
            </a:r>
            <a:r>
              <a:rPr lang="en-US" dirty="0"/>
              <a:t> </a:t>
            </a:r>
            <a:r>
              <a:rPr lang="en-US" dirty="0" err="1"/>
              <a:t>tự</a:t>
            </a:r>
            <a:r>
              <a:rPr lang="en-US" dirty="0"/>
              <a:t> </a:t>
            </a:r>
            <a:r>
              <a:rPr lang="en-US" dirty="0" err="1"/>
              <a:t>là</a:t>
            </a:r>
            <a:r>
              <a:rPr lang="en-US" dirty="0"/>
              <a:t> </a:t>
            </a:r>
            <a:r>
              <a:rPr lang="en-US" dirty="0" err="1"/>
              <a:t>một</a:t>
            </a:r>
            <a:r>
              <a:rPr lang="en-US" dirty="0"/>
              <a:t> </a:t>
            </a:r>
            <a:r>
              <a:rPr lang="en-US" dirty="0" err="1"/>
              <a:t>vấn</a:t>
            </a:r>
            <a:r>
              <a:rPr lang="en-US" dirty="0"/>
              <a:t> </a:t>
            </a:r>
            <a:r>
              <a:rPr lang="en-US" dirty="0" err="1"/>
              <a:t>đề</a:t>
            </a:r>
            <a:r>
              <a:rPr lang="en-US" dirty="0"/>
              <a:t> </a:t>
            </a:r>
            <a:r>
              <a:rPr lang="en-US" dirty="0" err="1"/>
              <a:t>cơ</a:t>
            </a:r>
            <a:r>
              <a:rPr lang="en-US" dirty="0"/>
              <a:t> </a:t>
            </a:r>
            <a:r>
              <a:rPr lang="en-US" dirty="0" err="1"/>
              <a:t>bản</a:t>
            </a:r>
            <a:r>
              <a:rPr lang="en-US" dirty="0"/>
              <a:t> </a:t>
            </a:r>
            <a:r>
              <a:rPr lang="en-US" dirty="0" err="1"/>
              <a:t>trong</a:t>
            </a:r>
            <a:r>
              <a:rPr lang="en-US" dirty="0"/>
              <a:t> </a:t>
            </a:r>
            <a:r>
              <a:rPr lang="en-US" dirty="0" err="1"/>
              <a:t>lĩnh</a:t>
            </a:r>
            <a:r>
              <a:rPr lang="en-US" dirty="0"/>
              <a:t> </a:t>
            </a:r>
            <a:r>
              <a:rPr lang="en-US" dirty="0" err="1"/>
              <a:t>vực</a:t>
            </a:r>
            <a:r>
              <a:rPr lang="en-US" dirty="0"/>
              <a:t> </a:t>
            </a:r>
            <a:r>
              <a:rPr lang="en-US" dirty="0" err="1"/>
              <a:t>xử</a:t>
            </a:r>
            <a:r>
              <a:rPr lang="en-US" dirty="0"/>
              <a:t> </a:t>
            </a:r>
            <a:r>
              <a:rPr lang="en-US" dirty="0" err="1"/>
              <a:t>lý</a:t>
            </a:r>
            <a:r>
              <a:rPr lang="en-US" dirty="0"/>
              <a:t> </a:t>
            </a:r>
            <a:r>
              <a:rPr lang="en-US" dirty="0" err="1"/>
              <a:t>dữ</a:t>
            </a:r>
            <a:r>
              <a:rPr lang="en-US" dirty="0"/>
              <a:t> </a:t>
            </a:r>
            <a:r>
              <a:rPr lang="en-US" dirty="0" err="1"/>
              <a:t>liệu</a:t>
            </a:r>
            <a:r>
              <a:rPr lang="en-US" dirty="0"/>
              <a:t> </a:t>
            </a:r>
            <a:r>
              <a:rPr lang="en-US" dirty="0" err="1"/>
              <a:t>lớn</a:t>
            </a:r>
            <a:r>
              <a:rPr lang="en-US" dirty="0"/>
              <a:t>.</a:t>
            </a:r>
          </a:p>
          <a:p>
            <a:endParaRPr lang="en-US" dirty="0"/>
          </a:p>
          <a:p>
            <a:r>
              <a:rPr lang="en-US" dirty="0" err="1"/>
              <a:t>Một</a:t>
            </a:r>
            <a:r>
              <a:rPr lang="en-US" dirty="0"/>
              <a:t> </a:t>
            </a:r>
            <a:r>
              <a:rPr lang="en-US" dirty="0" err="1"/>
              <a:t>số</a:t>
            </a:r>
            <a:r>
              <a:rPr lang="en-US" dirty="0"/>
              <a:t> </a:t>
            </a:r>
            <a:r>
              <a:rPr lang="en-US" dirty="0" err="1"/>
              <a:t>ứng</a:t>
            </a:r>
            <a:r>
              <a:rPr lang="en-US" dirty="0"/>
              <a:t> </a:t>
            </a:r>
            <a:r>
              <a:rPr lang="en-US" dirty="0" err="1"/>
              <a:t>dụng</a:t>
            </a:r>
            <a:r>
              <a:rPr lang="en-US" dirty="0"/>
              <a:t>:</a:t>
            </a:r>
          </a:p>
          <a:p>
            <a:pPr lvl="1"/>
            <a:r>
              <a:rPr lang="en-US" dirty="0" err="1"/>
              <a:t>Tìm</a:t>
            </a:r>
            <a:r>
              <a:rPr lang="en-US" dirty="0"/>
              <a:t> </a:t>
            </a:r>
            <a:r>
              <a:rPr lang="en-US" dirty="0" err="1"/>
              <a:t>các</a:t>
            </a:r>
            <a:r>
              <a:rPr lang="en-US" dirty="0"/>
              <a:t> </a:t>
            </a:r>
            <a:r>
              <a:rPr lang="en-US" dirty="0" err="1"/>
              <a:t>từ</a:t>
            </a:r>
            <a:r>
              <a:rPr lang="en-US" dirty="0"/>
              <a:t> </a:t>
            </a:r>
            <a:r>
              <a:rPr lang="en-US" dirty="0" err="1"/>
              <a:t>tương</a:t>
            </a:r>
            <a:r>
              <a:rPr lang="en-US" dirty="0"/>
              <a:t> </a:t>
            </a:r>
            <a:r>
              <a:rPr lang="en-US" dirty="0" err="1"/>
              <a:t>tự</a:t>
            </a:r>
            <a:r>
              <a:rPr lang="en-US" dirty="0"/>
              <a:t> </a:t>
            </a:r>
            <a:r>
              <a:rPr lang="en-US" dirty="0" err="1"/>
              <a:t>trong</a:t>
            </a:r>
            <a:r>
              <a:rPr lang="en-US" dirty="0"/>
              <a:t> </a:t>
            </a:r>
            <a:r>
              <a:rPr lang="en-US" dirty="0" err="1"/>
              <a:t>trang</a:t>
            </a:r>
            <a:r>
              <a:rPr lang="en-US" dirty="0"/>
              <a:t>.</a:t>
            </a:r>
          </a:p>
          <a:p>
            <a:pPr lvl="1"/>
            <a:r>
              <a:rPr lang="en-US" dirty="0" err="1"/>
              <a:t>Đề</a:t>
            </a:r>
            <a:r>
              <a:rPr lang="en-US" dirty="0"/>
              <a:t> </a:t>
            </a:r>
            <a:r>
              <a:rPr lang="en-US" dirty="0" err="1"/>
              <a:t>xuất</a:t>
            </a:r>
            <a:r>
              <a:rPr lang="en-US" dirty="0"/>
              <a:t>, </a:t>
            </a:r>
            <a:r>
              <a:rPr lang="en-US" dirty="0" err="1"/>
              <a:t>tìm</a:t>
            </a:r>
            <a:r>
              <a:rPr lang="en-US" dirty="0"/>
              <a:t> </a:t>
            </a:r>
            <a:r>
              <a:rPr lang="en-US" dirty="0" err="1"/>
              <a:t>kiếm</a:t>
            </a:r>
            <a:r>
              <a:rPr lang="en-US" dirty="0"/>
              <a:t> </a:t>
            </a:r>
            <a:r>
              <a:rPr lang="en-US" dirty="0" err="1"/>
              <a:t>các</a:t>
            </a:r>
            <a:r>
              <a:rPr lang="en-US" dirty="0"/>
              <a:t> </a:t>
            </a:r>
            <a:r>
              <a:rPr lang="en-US" dirty="0" err="1"/>
              <a:t>sản</a:t>
            </a:r>
            <a:r>
              <a:rPr lang="en-US" dirty="0"/>
              <a:t> </a:t>
            </a:r>
            <a:r>
              <a:rPr lang="en-US" dirty="0" err="1"/>
              <a:t>phẩm</a:t>
            </a:r>
            <a:r>
              <a:rPr lang="en-US" dirty="0"/>
              <a:t> </a:t>
            </a:r>
            <a:r>
              <a:rPr lang="en-US" dirty="0" err="1"/>
              <a:t>tương</a:t>
            </a:r>
            <a:r>
              <a:rPr lang="en-US" dirty="0"/>
              <a:t> </a:t>
            </a:r>
            <a:r>
              <a:rPr lang="en-US" dirty="0" err="1"/>
              <a:t>tự</a:t>
            </a:r>
            <a:r>
              <a:rPr lang="en-US" dirty="0"/>
              <a:t>.</a:t>
            </a:r>
          </a:p>
          <a:p>
            <a:pPr lvl="1"/>
            <a:r>
              <a:rPr lang="en-US" dirty="0" err="1"/>
              <a:t>Tìm</a:t>
            </a:r>
            <a:r>
              <a:rPr lang="en-US" dirty="0"/>
              <a:t> </a:t>
            </a:r>
            <a:r>
              <a:rPr lang="en-US" dirty="0" err="1"/>
              <a:t>kiếm</a:t>
            </a:r>
            <a:r>
              <a:rPr lang="en-US" dirty="0"/>
              <a:t> </a:t>
            </a:r>
            <a:r>
              <a:rPr lang="en-US" dirty="0" err="1"/>
              <a:t>các</a:t>
            </a:r>
            <a:r>
              <a:rPr lang="en-US" dirty="0"/>
              <a:t> </a:t>
            </a:r>
            <a:r>
              <a:rPr lang="en-US" dirty="0" err="1"/>
              <a:t>hình</a:t>
            </a:r>
            <a:r>
              <a:rPr lang="en-US" dirty="0"/>
              <a:t> </a:t>
            </a:r>
            <a:r>
              <a:rPr lang="en-US" dirty="0" err="1"/>
              <a:t>có</a:t>
            </a:r>
            <a:r>
              <a:rPr lang="en-US" dirty="0"/>
              <a:t> </a:t>
            </a:r>
            <a:r>
              <a:rPr lang="en-US" dirty="0" err="1"/>
              <a:t>đặc</a:t>
            </a:r>
            <a:r>
              <a:rPr lang="en-US" dirty="0"/>
              <a:t> </a:t>
            </a:r>
            <a:r>
              <a:rPr lang="en-US" dirty="0" err="1"/>
              <a:t>điểm</a:t>
            </a:r>
            <a:r>
              <a:rPr lang="en-US" dirty="0"/>
              <a:t> </a:t>
            </a:r>
            <a:r>
              <a:rPr lang="en-US" dirty="0" err="1"/>
              <a:t>giống</a:t>
            </a:r>
            <a:r>
              <a:rPr lang="en-US" dirty="0"/>
              <a:t> </a:t>
            </a:r>
            <a:r>
              <a:rPr lang="en-US" dirty="0" err="1"/>
              <a:t>nhau</a:t>
            </a:r>
            <a:r>
              <a:rPr lang="en-US" dirty="0"/>
              <a:t>.</a:t>
            </a:r>
          </a:p>
        </p:txBody>
      </p:sp>
      <p:sp>
        <p:nvSpPr>
          <p:cNvPr id="4" name="Slide Number Placeholder 3">
            <a:extLst>
              <a:ext uri="{FF2B5EF4-FFF2-40B4-BE49-F238E27FC236}">
                <a16:creationId xmlns:a16="http://schemas.microsoft.com/office/drawing/2014/main" id="{A37DD73E-3BE6-DF4E-A807-561E148877DA}"/>
              </a:ext>
            </a:extLst>
          </p:cNvPr>
          <p:cNvSpPr>
            <a:spLocks noGrp="1"/>
          </p:cNvSpPr>
          <p:nvPr>
            <p:ph type="sldNum" sz="quarter" idx="12"/>
          </p:nvPr>
        </p:nvSpPr>
        <p:spPr/>
        <p:txBody>
          <a:bodyPr/>
          <a:lstStyle/>
          <a:p>
            <a:fld id="{20B7F220-0825-4B9B-9156-FF79F33775FE}" type="slidenum">
              <a:rPr lang="vi-VN" smtClean="0"/>
              <a:t>3</a:t>
            </a:fld>
            <a:endParaRPr lang="vi-VN"/>
          </a:p>
        </p:txBody>
      </p:sp>
    </p:spTree>
    <p:extLst>
      <p:ext uri="{BB962C8B-B14F-4D97-AF65-F5344CB8AC3E}">
        <p14:creationId xmlns:p14="http://schemas.microsoft.com/office/powerpoint/2010/main" val="330832837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51B643-5D89-FC4F-BAEA-7E7E55BC540F}"/>
              </a:ext>
            </a:extLst>
          </p:cNvPr>
          <p:cNvSpPr>
            <a:spLocks noGrp="1"/>
          </p:cNvSpPr>
          <p:nvPr>
            <p:ph type="title"/>
          </p:nvPr>
        </p:nvSpPr>
        <p:spPr/>
        <p:txBody>
          <a:bodyPr/>
          <a:lstStyle/>
          <a:p>
            <a:r>
              <a:rPr lang="en-US" dirty="0" err="1"/>
              <a:t>KHOẢNG</a:t>
            </a:r>
            <a:r>
              <a:rPr lang="en-US" dirty="0"/>
              <a:t> </a:t>
            </a:r>
            <a:r>
              <a:rPr lang="en-US" dirty="0" err="1"/>
              <a:t>CÁCH</a:t>
            </a:r>
            <a:r>
              <a:rPr lang="en-US" dirty="0"/>
              <a:t> JACCARD</a:t>
            </a:r>
          </a:p>
        </p:txBody>
      </p:sp>
      <p:sp>
        <p:nvSpPr>
          <p:cNvPr id="3" name="Slide Number Placeholder 2">
            <a:extLst>
              <a:ext uri="{FF2B5EF4-FFF2-40B4-BE49-F238E27FC236}">
                <a16:creationId xmlns:a16="http://schemas.microsoft.com/office/drawing/2014/main" id="{CACD4529-B4EE-DC43-B984-FB14E9F6B7C0}"/>
              </a:ext>
            </a:extLst>
          </p:cNvPr>
          <p:cNvSpPr>
            <a:spLocks noGrp="1"/>
          </p:cNvSpPr>
          <p:nvPr>
            <p:ph type="sldNum" sz="quarter" idx="12"/>
          </p:nvPr>
        </p:nvSpPr>
        <p:spPr/>
        <p:txBody>
          <a:bodyPr/>
          <a:lstStyle/>
          <a:p>
            <a:fld id="{20B7F220-0825-4B9B-9156-FF79F33775FE}" type="slidenum">
              <a:rPr lang="vi-VN" smtClean="0"/>
              <a:t>30</a:t>
            </a:fld>
            <a:endParaRPr lang="vi-VN"/>
          </a:p>
        </p:txBody>
      </p:sp>
      <p:sp>
        <p:nvSpPr>
          <p:cNvPr id="4" name="Content Placeholder 2">
            <a:extLst>
              <a:ext uri="{FF2B5EF4-FFF2-40B4-BE49-F238E27FC236}">
                <a16:creationId xmlns:a16="http://schemas.microsoft.com/office/drawing/2014/main" id="{CB2DC4BD-9FA9-BE4E-97F4-61ADC14D1DAF}"/>
              </a:ext>
            </a:extLst>
          </p:cNvPr>
          <p:cNvSpPr txBox="1">
            <a:spLocks/>
          </p:cNvSpPr>
          <p:nvPr/>
        </p:nvSpPr>
        <p:spPr>
          <a:xfrm>
            <a:off x="457200" y="1600206"/>
            <a:ext cx="8229600" cy="4525963"/>
          </a:xfrm>
          <a:prstGeom prst="rect">
            <a:avLst/>
          </a:prstGeom>
        </p:spPr>
        <p:txBody>
          <a:bodyPr/>
          <a:lstStyle>
            <a:lvl1pPr marL="257162" indent="-257162" algn="l" defTabSz="685766" rtl="0" eaLnBrk="1" latinLnBrk="0" hangingPunct="1">
              <a:spcBef>
                <a:spcPct val="20000"/>
              </a:spcBef>
              <a:buFont typeface="Arial" pitchFamily="34" charset="0"/>
              <a:buChar char="•"/>
              <a:defRPr sz="2400" kern="1200">
                <a:solidFill>
                  <a:schemeClr val="tx1"/>
                </a:solidFill>
                <a:latin typeface="Times New Roman" panose="02020603050405020304" pitchFamily="18" charset="0"/>
                <a:ea typeface="+mn-ea"/>
                <a:cs typeface="Times New Roman" panose="02020603050405020304" pitchFamily="18" charset="0"/>
              </a:defRPr>
            </a:lvl1pPr>
            <a:lvl2pPr marL="557185" indent="-214303" algn="l" defTabSz="685766" rtl="0" eaLnBrk="1" latinLnBrk="0" hangingPunct="1">
              <a:spcBef>
                <a:spcPct val="20000"/>
              </a:spcBef>
              <a:buFont typeface="Arial" pitchFamily="34" charset="0"/>
              <a:buChar char="–"/>
              <a:defRPr sz="2100" kern="1200">
                <a:solidFill>
                  <a:schemeClr val="tx1"/>
                </a:solidFill>
                <a:latin typeface="Times New Roman" panose="02020603050405020304" pitchFamily="18" charset="0"/>
                <a:ea typeface="+mn-ea"/>
                <a:cs typeface="Times New Roman" panose="02020603050405020304" pitchFamily="18" charset="0"/>
              </a:defRPr>
            </a:lvl2pPr>
            <a:lvl3pPr marL="857207" indent="-171442" algn="l" defTabSz="685766" rtl="0" eaLnBrk="1" latinLnBrk="0" hangingPunct="1">
              <a:spcBef>
                <a:spcPct val="20000"/>
              </a:spcBef>
              <a:buFont typeface="Arial"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3pPr>
            <a:lvl4pPr marL="1200090" indent="-171442" algn="l" defTabSz="685766" rtl="0" eaLnBrk="1" latinLnBrk="0" hangingPunct="1">
              <a:spcBef>
                <a:spcPct val="20000"/>
              </a:spcBef>
              <a:buFont typeface="Arial" pitchFamily="34" charset="0"/>
              <a:buChar char="–"/>
              <a:defRPr sz="1500" kern="1200">
                <a:solidFill>
                  <a:schemeClr val="tx1"/>
                </a:solidFill>
                <a:latin typeface="Times New Roman" panose="02020603050405020304" pitchFamily="18" charset="0"/>
                <a:ea typeface="+mn-ea"/>
                <a:cs typeface="Times New Roman" panose="02020603050405020304" pitchFamily="18" charset="0"/>
              </a:defRPr>
            </a:lvl4pPr>
            <a:lvl5pPr marL="1542973" indent="-171442" algn="l" defTabSz="685766" rtl="0" eaLnBrk="1" latinLnBrk="0" hangingPunct="1">
              <a:spcBef>
                <a:spcPct val="20000"/>
              </a:spcBef>
              <a:buFont typeface="Arial" pitchFamily="34" charset="0"/>
              <a:buChar char="»"/>
              <a:defRPr sz="1500" kern="1200">
                <a:solidFill>
                  <a:schemeClr val="tx1"/>
                </a:solidFill>
                <a:latin typeface="Times New Roman" panose="02020603050405020304" pitchFamily="18" charset="0"/>
                <a:ea typeface="+mn-ea"/>
                <a:cs typeface="Times New Roman" panose="02020603050405020304" pitchFamily="18" charset="0"/>
              </a:defRPr>
            </a:lvl5pPr>
            <a:lvl6pPr marL="1885856" indent="-171442" algn="l" defTabSz="685766"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739" indent="-171442" algn="l" defTabSz="685766"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622" indent="-171442" algn="l" defTabSz="685766"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504" indent="-171442" algn="l" defTabSz="685766"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endParaRPr lang="en-US" dirty="0"/>
          </a:p>
        </p:txBody>
      </p:sp>
      <p:pic>
        <p:nvPicPr>
          <p:cNvPr id="6" name="Picture 5">
            <a:extLst>
              <a:ext uri="{FF2B5EF4-FFF2-40B4-BE49-F238E27FC236}">
                <a16:creationId xmlns:a16="http://schemas.microsoft.com/office/drawing/2014/main" id="{34DCABC8-C74B-D34C-BE6B-E55FE3FE04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548937"/>
            <a:ext cx="9144000" cy="3070309"/>
          </a:xfrm>
          <a:prstGeom prst="rect">
            <a:avLst/>
          </a:prstGeom>
        </p:spPr>
      </p:pic>
    </p:spTree>
    <p:extLst>
      <p:ext uri="{BB962C8B-B14F-4D97-AF65-F5344CB8AC3E}">
        <p14:creationId xmlns:p14="http://schemas.microsoft.com/office/powerpoint/2010/main" val="2891089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51B643-5D89-FC4F-BAEA-7E7E55BC540F}"/>
              </a:ext>
            </a:extLst>
          </p:cNvPr>
          <p:cNvSpPr>
            <a:spLocks noGrp="1"/>
          </p:cNvSpPr>
          <p:nvPr>
            <p:ph type="title"/>
          </p:nvPr>
        </p:nvSpPr>
        <p:spPr/>
        <p:txBody>
          <a:bodyPr/>
          <a:lstStyle/>
          <a:p>
            <a:r>
              <a:rPr lang="en-US" dirty="0" err="1"/>
              <a:t>KHOẢNG</a:t>
            </a:r>
            <a:r>
              <a:rPr lang="en-US" dirty="0"/>
              <a:t> </a:t>
            </a:r>
            <a:r>
              <a:rPr lang="en-US" dirty="0" err="1"/>
              <a:t>CÁCH</a:t>
            </a:r>
            <a:r>
              <a:rPr lang="en-US" dirty="0"/>
              <a:t> EUCLIDEAN</a:t>
            </a:r>
          </a:p>
        </p:txBody>
      </p:sp>
      <p:sp>
        <p:nvSpPr>
          <p:cNvPr id="3" name="Slide Number Placeholder 2">
            <a:extLst>
              <a:ext uri="{FF2B5EF4-FFF2-40B4-BE49-F238E27FC236}">
                <a16:creationId xmlns:a16="http://schemas.microsoft.com/office/drawing/2014/main" id="{CACD4529-B4EE-DC43-B984-FB14E9F6B7C0}"/>
              </a:ext>
            </a:extLst>
          </p:cNvPr>
          <p:cNvSpPr>
            <a:spLocks noGrp="1"/>
          </p:cNvSpPr>
          <p:nvPr>
            <p:ph type="sldNum" sz="quarter" idx="12"/>
          </p:nvPr>
        </p:nvSpPr>
        <p:spPr/>
        <p:txBody>
          <a:bodyPr/>
          <a:lstStyle/>
          <a:p>
            <a:fld id="{20B7F220-0825-4B9B-9156-FF79F33775FE}" type="slidenum">
              <a:rPr lang="vi-VN" smtClean="0"/>
              <a:t>31</a:t>
            </a:fld>
            <a:endParaRPr lang="vi-VN"/>
          </a:p>
        </p:txBody>
      </p:sp>
      <p:sp>
        <p:nvSpPr>
          <p:cNvPr id="4" name="Content Placeholder 2">
            <a:extLst>
              <a:ext uri="{FF2B5EF4-FFF2-40B4-BE49-F238E27FC236}">
                <a16:creationId xmlns:a16="http://schemas.microsoft.com/office/drawing/2014/main" id="{CB2DC4BD-9FA9-BE4E-97F4-61ADC14D1DAF}"/>
              </a:ext>
            </a:extLst>
          </p:cNvPr>
          <p:cNvSpPr txBox="1">
            <a:spLocks/>
          </p:cNvSpPr>
          <p:nvPr/>
        </p:nvSpPr>
        <p:spPr>
          <a:xfrm>
            <a:off x="457200" y="1600206"/>
            <a:ext cx="8229600" cy="4525963"/>
          </a:xfrm>
          <a:prstGeom prst="rect">
            <a:avLst/>
          </a:prstGeom>
        </p:spPr>
        <p:txBody>
          <a:bodyPr/>
          <a:lstStyle>
            <a:lvl1pPr marL="257162" indent="-257162" algn="l" defTabSz="685766" rtl="0" eaLnBrk="1" latinLnBrk="0" hangingPunct="1">
              <a:spcBef>
                <a:spcPct val="20000"/>
              </a:spcBef>
              <a:buFont typeface="Arial" pitchFamily="34" charset="0"/>
              <a:buChar char="•"/>
              <a:defRPr sz="2400" kern="1200">
                <a:solidFill>
                  <a:schemeClr val="tx1"/>
                </a:solidFill>
                <a:latin typeface="Times New Roman" panose="02020603050405020304" pitchFamily="18" charset="0"/>
                <a:ea typeface="+mn-ea"/>
                <a:cs typeface="Times New Roman" panose="02020603050405020304" pitchFamily="18" charset="0"/>
              </a:defRPr>
            </a:lvl1pPr>
            <a:lvl2pPr marL="557185" indent="-214303" algn="l" defTabSz="685766" rtl="0" eaLnBrk="1" latinLnBrk="0" hangingPunct="1">
              <a:spcBef>
                <a:spcPct val="20000"/>
              </a:spcBef>
              <a:buFont typeface="Arial" pitchFamily="34" charset="0"/>
              <a:buChar char="–"/>
              <a:defRPr sz="2100" kern="1200">
                <a:solidFill>
                  <a:schemeClr val="tx1"/>
                </a:solidFill>
                <a:latin typeface="Times New Roman" panose="02020603050405020304" pitchFamily="18" charset="0"/>
                <a:ea typeface="+mn-ea"/>
                <a:cs typeface="Times New Roman" panose="02020603050405020304" pitchFamily="18" charset="0"/>
              </a:defRPr>
            </a:lvl2pPr>
            <a:lvl3pPr marL="857207" indent="-171442" algn="l" defTabSz="685766" rtl="0" eaLnBrk="1" latinLnBrk="0" hangingPunct="1">
              <a:spcBef>
                <a:spcPct val="20000"/>
              </a:spcBef>
              <a:buFont typeface="Arial"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3pPr>
            <a:lvl4pPr marL="1200090" indent="-171442" algn="l" defTabSz="685766" rtl="0" eaLnBrk="1" latinLnBrk="0" hangingPunct="1">
              <a:spcBef>
                <a:spcPct val="20000"/>
              </a:spcBef>
              <a:buFont typeface="Arial" pitchFamily="34" charset="0"/>
              <a:buChar char="–"/>
              <a:defRPr sz="1500" kern="1200">
                <a:solidFill>
                  <a:schemeClr val="tx1"/>
                </a:solidFill>
                <a:latin typeface="Times New Roman" panose="02020603050405020304" pitchFamily="18" charset="0"/>
                <a:ea typeface="+mn-ea"/>
                <a:cs typeface="Times New Roman" panose="02020603050405020304" pitchFamily="18" charset="0"/>
              </a:defRPr>
            </a:lvl4pPr>
            <a:lvl5pPr marL="1542973" indent="-171442" algn="l" defTabSz="685766" rtl="0" eaLnBrk="1" latinLnBrk="0" hangingPunct="1">
              <a:spcBef>
                <a:spcPct val="20000"/>
              </a:spcBef>
              <a:buFont typeface="Arial" pitchFamily="34" charset="0"/>
              <a:buChar char="»"/>
              <a:defRPr sz="1500" kern="1200">
                <a:solidFill>
                  <a:schemeClr val="tx1"/>
                </a:solidFill>
                <a:latin typeface="Times New Roman" panose="02020603050405020304" pitchFamily="18" charset="0"/>
                <a:ea typeface="+mn-ea"/>
                <a:cs typeface="Times New Roman" panose="02020603050405020304" pitchFamily="18" charset="0"/>
              </a:defRPr>
            </a:lvl5pPr>
            <a:lvl6pPr marL="1885856" indent="-171442" algn="l" defTabSz="685766"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739" indent="-171442" algn="l" defTabSz="685766"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622" indent="-171442" algn="l" defTabSz="685766"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504" indent="-171442" algn="l" defTabSz="685766"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endParaRPr lang="en-US" dirty="0"/>
          </a:p>
        </p:txBody>
      </p:sp>
      <p:pic>
        <p:nvPicPr>
          <p:cNvPr id="6" name="Picture 5">
            <a:extLst>
              <a:ext uri="{FF2B5EF4-FFF2-40B4-BE49-F238E27FC236}">
                <a16:creationId xmlns:a16="http://schemas.microsoft.com/office/drawing/2014/main" id="{5093451E-93BC-6642-87AC-B3194D16C0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7750" y="1643866"/>
            <a:ext cx="7048500" cy="4597400"/>
          </a:xfrm>
          <a:prstGeom prst="rect">
            <a:avLst/>
          </a:prstGeom>
        </p:spPr>
      </p:pic>
    </p:spTree>
    <p:extLst>
      <p:ext uri="{BB962C8B-B14F-4D97-AF65-F5344CB8AC3E}">
        <p14:creationId xmlns:p14="http://schemas.microsoft.com/office/powerpoint/2010/main" val="421406386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51B643-5D89-FC4F-BAEA-7E7E55BC540F}"/>
              </a:ext>
            </a:extLst>
          </p:cNvPr>
          <p:cNvSpPr>
            <a:spLocks noGrp="1"/>
          </p:cNvSpPr>
          <p:nvPr>
            <p:ph type="title"/>
          </p:nvPr>
        </p:nvSpPr>
        <p:spPr/>
        <p:txBody>
          <a:bodyPr/>
          <a:lstStyle/>
          <a:p>
            <a:r>
              <a:rPr lang="en-US" dirty="0" err="1"/>
              <a:t>KHOẢNG</a:t>
            </a:r>
            <a:r>
              <a:rPr lang="en-US" dirty="0"/>
              <a:t> </a:t>
            </a:r>
            <a:r>
              <a:rPr lang="en-US" dirty="0" err="1"/>
              <a:t>CÁCH</a:t>
            </a:r>
            <a:r>
              <a:rPr lang="en-US" dirty="0"/>
              <a:t> COSINE</a:t>
            </a:r>
          </a:p>
        </p:txBody>
      </p:sp>
      <p:sp>
        <p:nvSpPr>
          <p:cNvPr id="3" name="Slide Number Placeholder 2">
            <a:extLst>
              <a:ext uri="{FF2B5EF4-FFF2-40B4-BE49-F238E27FC236}">
                <a16:creationId xmlns:a16="http://schemas.microsoft.com/office/drawing/2014/main" id="{CACD4529-B4EE-DC43-B984-FB14E9F6B7C0}"/>
              </a:ext>
            </a:extLst>
          </p:cNvPr>
          <p:cNvSpPr>
            <a:spLocks noGrp="1"/>
          </p:cNvSpPr>
          <p:nvPr>
            <p:ph type="sldNum" sz="quarter" idx="12"/>
          </p:nvPr>
        </p:nvSpPr>
        <p:spPr/>
        <p:txBody>
          <a:bodyPr/>
          <a:lstStyle/>
          <a:p>
            <a:fld id="{20B7F220-0825-4B9B-9156-FF79F33775FE}" type="slidenum">
              <a:rPr lang="vi-VN" smtClean="0"/>
              <a:t>32</a:t>
            </a:fld>
            <a:endParaRPr lang="vi-VN"/>
          </a:p>
        </p:txBody>
      </p:sp>
      <p:sp>
        <p:nvSpPr>
          <p:cNvPr id="4" name="Content Placeholder 2">
            <a:extLst>
              <a:ext uri="{FF2B5EF4-FFF2-40B4-BE49-F238E27FC236}">
                <a16:creationId xmlns:a16="http://schemas.microsoft.com/office/drawing/2014/main" id="{CB2DC4BD-9FA9-BE4E-97F4-61ADC14D1DAF}"/>
              </a:ext>
            </a:extLst>
          </p:cNvPr>
          <p:cNvSpPr txBox="1">
            <a:spLocks/>
          </p:cNvSpPr>
          <p:nvPr/>
        </p:nvSpPr>
        <p:spPr>
          <a:xfrm>
            <a:off x="457200" y="1600206"/>
            <a:ext cx="8229600" cy="4525963"/>
          </a:xfrm>
          <a:prstGeom prst="rect">
            <a:avLst/>
          </a:prstGeom>
        </p:spPr>
        <p:txBody>
          <a:bodyPr/>
          <a:lstStyle>
            <a:lvl1pPr marL="257162" indent="-257162" algn="l" defTabSz="685766" rtl="0" eaLnBrk="1" latinLnBrk="0" hangingPunct="1">
              <a:spcBef>
                <a:spcPct val="20000"/>
              </a:spcBef>
              <a:buFont typeface="Arial" pitchFamily="34" charset="0"/>
              <a:buChar char="•"/>
              <a:defRPr sz="2400" kern="1200">
                <a:solidFill>
                  <a:schemeClr val="tx1"/>
                </a:solidFill>
                <a:latin typeface="Times New Roman" panose="02020603050405020304" pitchFamily="18" charset="0"/>
                <a:ea typeface="+mn-ea"/>
                <a:cs typeface="Times New Roman" panose="02020603050405020304" pitchFamily="18" charset="0"/>
              </a:defRPr>
            </a:lvl1pPr>
            <a:lvl2pPr marL="557185" indent="-214303" algn="l" defTabSz="685766" rtl="0" eaLnBrk="1" latinLnBrk="0" hangingPunct="1">
              <a:spcBef>
                <a:spcPct val="20000"/>
              </a:spcBef>
              <a:buFont typeface="Arial" pitchFamily="34" charset="0"/>
              <a:buChar char="–"/>
              <a:defRPr sz="2100" kern="1200">
                <a:solidFill>
                  <a:schemeClr val="tx1"/>
                </a:solidFill>
                <a:latin typeface="Times New Roman" panose="02020603050405020304" pitchFamily="18" charset="0"/>
                <a:ea typeface="+mn-ea"/>
                <a:cs typeface="Times New Roman" panose="02020603050405020304" pitchFamily="18" charset="0"/>
              </a:defRPr>
            </a:lvl2pPr>
            <a:lvl3pPr marL="857207" indent="-171442" algn="l" defTabSz="685766" rtl="0" eaLnBrk="1" latinLnBrk="0" hangingPunct="1">
              <a:spcBef>
                <a:spcPct val="20000"/>
              </a:spcBef>
              <a:buFont typeface="Arial"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3pPr>
            <a:lvl4pPr marL="1200090" indent="-171442" algn="l" defTabSz="685766" rtl="0" eaLnBrk="1" latinLnBrk="0" hangingPunct="1">
              <a:spcBef>
                <a:spcPct val="20000"/>
              </a:spcBef>
              <a:buFont typeface="Arial" pitchFamily="34" charset="0"/>
              <a:buChar char="–"/>
              <a:defRPr sz="1500" kern="1200">
                <a:solidFill>
                  <a:schemeClr val="tx1"/>
                </a:solidFill>
                <a:latin typeface="Times New Roman" panose="02020603050405020304" pitchFamily="18" charset="0"/>
                <a:ea typeface="+mn-ea"/>
                <a:cs typeface="Times New Roman" panose="02020603050405020304" pitchFamily="18" charset="0"/>
              </a:defRPr>
            </a:lvl4pPr>
            <a:lvl5pPr marL="1542973" indent="-171442" algn="l" defTabSz="685766" rtl="0" eaLnBrk="1" latinLnBrk="0" hangingPunct="1">
              <a:spcBef>
                <a:spcPct val="20000"/>
              </a:spcBef>
              <a:buFont typeface="Arial" pitchFamily="34" charset="0"/>
              <a:buChar char="»"/>
              <a:defRPr sz="1500" kern="1200">
                <a:solidFill>
                  <a:schemeClr val="tx1"/>
                </a:solidFill>
                <a:latin typeface="Times New Roman" panose="02020603050405020304" pitchFamily="18" charset="0"/>
                <a:ea typeface="+mn-ea"/>
                <a:cs typeface="Times New Roman" panose="02020603050405020304" pitchFamily="18" charset="0"/>
              </a:defRPr>
            </a:lvl5pPr>
            <a:lvl6pPr marL="1885856" indent="-171442" algn="l" defTabSz="685766"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739" indent="-171442" algn="l" defTabSz="685766"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622" indent="-171442" algn="l" defTabSz="685766"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504" indent="-171442" algn="l" defTabSz="685766"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endParaRPr lang="en-US" dirty="0"/>
          </a:p>
        </p:txBody>
      </p:sp>
      <p:pic>
        <p:nvPicPr>
          <p:cNvPr id="6" name="Picture 5">
            <a:extLst>
              <a:ext uri="{FF2B5EF4-FFF2-40B4-BE49-F238E27FC236}">
                <a16:creationId xmlns:a16="http://schemas.microsoft.com/office/drawing/2014/main" id="{14BCC3C8-69A2-F84A-8814-476CFE2B13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8500" y="1847850"/>
            <a:ext cx="7747000" cy="3162300"/>
          </a:xfrm>
          <a:prstGeom prst="rect">
            <a:avLst/>
          </a:prstGeom>
        </p:spPr>
      </p:pic>
    </p:spTree>
    <p:extLst>
      <p:ext uri="{BB962C8B-B14F-4D97-AF65-F5344CB8AC3E}">
        <p14:creationId xmlns:p14="http://schemas.microsoft.com/office/powerpoint/2010/main" val="389287216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17EA7E-ACF1-1845-9E65-4C0E30528253}"/>
              </a:ext>
            </a:extLst>
          </p:cNvPr>
          <p:cNvSpPr>
            <a:spLocks noGrp="1"/>
          </p:cNvSpPr>
          <p:nvPr>
            <p:ph type="title"/>
          </p:nvPr>
        </p:nvSpPr>
        <p:spPr/>
        <p:txBody>
          <a:bodyPr/>
          <a:lstStyle/>
          <a:p>
            <a:r>
              <a:rPr lang="en-US" dirty="0"/>
              <a:t>FAMILIES OF HASH FUNCTIONS</a:t>
            </a:r>
          </a:p>
        </p:txBody>
      </p:sp>
      <p:sp>
        <p:nvSpPr>
          <p:cNvPr id="3" name="Slide Number Placeholder 2">
            <a:extLst>
              <a:ext uri="{FF2B5EF4-FFF2-40B4-BE49-F238E27FC236}">
                <a16:creationId xmlns:a16="http://schemas.microsoft.com/office/drawing/2014/main" id="{8C77F202-AE26-E94E-A372-11C544E29FEB}"/>
              </a:ext>
            </a:extLst>
          </p:cNvPr>
          <p:cNvSpPr>
            <a:spLocks noGrp="1"/>
          </p:cNvSpPr>
          <p:nvPr>
            <p:ph type="sldNum" sz="quarter" idx="12"/>
          </p:nvPr>
        </p:nvSpPr>
        <p:spPr/>
        <p:txBody>
          <a:bodyPr/>
          <a:lstStyle/>
          <a:p>
            <a:fld id="{20B7F220-0825-4B9B-9156-FF79F33775FE}" type="slidenum">
              <a:rPr lang="vi-VN" smtClean="0"/>
              <a:t>33</a:t>
            </a:fld>
            <a:endParaRPr lang="vi-VN"/>
          </a:p>
        </p:txBody>
      </p:sp>
      <p:sp>
        <p:nvSpPr>
          <p:cNvPr id="4" name="Content Placeholder 2">
            <a:extLst>
              <a:ext uri="{FF2B5EF4-FFF2-40B4-BE49-F238E27FC236}">
                <a16:creationId xmlns:a16="http://schemas.microsoft.com/office/drawing/2014/main" id="{82154A50-AB52-DD44-8371-688BECD4ABFD}"/>
              </a:ext>
            </a:extLst>
          </p:cNvPr>
          <p:cNvSpPr txBox="1">
            <a:spLocks/>
          </p:cNvSpPr>
          <p:nvPr/>
        </p:nvSpPr>
        <p:spPr>
          <a:xfrm>
            <a:off x="457200" y="1600206"/>
            <a:ext cx="8229600" cy="4525963"/>
          </a:xfrm>
          <a:prstGeom prst="rect">
            <a:avLst/>
          </a:prstGeom>
        </p:spPr>
        <p:txBody>
          <a:bodyPr/>
          <a:lstStyle>
            <a:lvl1pPr marL="257162" indent="-257162" algn="l" defTabSz="685766" rtl="0" eaLnBrk="1" latinLnBrk="0" hangingPunct="1">
              <a:spcBef>
                <a:spcPct val="20000"/>
              </a:spcBef>
              <a:buFont typeface="Arial" pitchFamily="34" charset="0"/>
              <a:buChar char="•"/>
              <a:defRPr sz="2400" kern="1200">
                <a:solidFill>
                  <a:schemeClr val="tx1"/>
                </a:solidFill>
                <a:latin typeface="Times New Roman" panose="02020603050405020304" pitchFamily="18" charset="0"/>
                <a:ea typeface="+mn-ea"/>
                <a:cs typeface="Times New Roman" panose="02020603050405020304" pitchFamily="18" charset="0"/>
              </a:defRPr>
            </a:lvl1pPr>
            <a:lvl2pPr marL="557185" indent="-214303" algn="l" defTabSz="685766" rtl="0" eaLnBrk="1" latinLnBrk="0" hangingPunct="1">
              <a:spcBef>
                <a:spcPct val="20000"/>
              </a:spcBef>
              <a:buFont typeface="Arial" pitchFamily="34" charset="0"/>
              <a:buChar char="–"/>
              <a:defRPr sz="2100" kern="1200">
                <a:solidFill>
                  <a:schemeClr val="tx1"/>
                </a:solidFill>
                <a:latin typeface="Times New Roman" panose="02020603050405020304" pitchFamily="18" charset="0"/>
                <a:ea typeface="+mn-ea"/>
                <a:cs typeface="Times New Roman" panose="02020603050405020304" pitchFamily="18" charset="0"/>
              </a:defRPr>
            </a:lvl2pPr>
            <a:lvl3pPr marL="857207" indent="-171442" algn="l" defTabSz="685766" rtl="0" eaLnBrk="1" latinLnBrk="0" hangingPunct="1">
              <a:spcBef>
                <a:spcPct val="20000"/>
              </a:spcBef>
              <a:buFont typeface="Arial"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3pPr>
            <a:lvl4pPr marL="1200090" indent="-171442" algn="l" defTabSz="685766" rtl="0" eaLnBrk="1" latinLnBrk="0" hangingPunct="1">
              <a:spcBef>
                <a:spcPct val="20000"/>
              </a:spcBef>
              <a:buFont typeface="Arial" pitchFamily="34" charset="0"/>
              <a:buChar char="–"/>
              <a:defRPr sz="1500" kern="1200">
                <a:solidFill>
                  <a:schemeClr val="tx1"/>
                </a:solidFill>
                <a:latin typeface="Times New Roman" panose="02020603050405020304" pitchFamily="18" charset="0"/>
                <a:ea typeface="+mn-ea"/>
                <a:cs typeface="Times New Roman" panose="02020603050405020304" pitchFamily="18" charset="0"/>
              </a:defRPr>
            </a:lvl4pPr>
            <a:lvl5pPr marL="1542973" indent="-171442" algn="l" defTabSz="685766" rtl="0" eaLnBrk="1" latinLnBrk="0" hangingPunct="1">
              <a:spcBef>
                <a:spcPct val="20000"/>
              </a:spcBef>
              <a:buFont typeface="Arial" pitchFamily="34" charset="0"/>
              <a:buChar char="»"/>
              <a:defRPr sz="1500" kern="1200">
                <a:solidFill>
                  <a:schemeClr val="tx1"/>
                </a:solidFill>
                <a:latin typeface="Times New Roman" panose="02020603050405020304" pitchFamily="18" charset="0"/>
                <a:ea typeface="+mn-ea"/>
                <a:cs typeface="Times New Roman" panose="02020603050405020304" pitchFamily="18" charset="0"/>
              </a:defRPr>
            </a:lvl5pPr>
            <a:lvl6pPr marL="1885856" indent="-171442" algn="l" defTabSz="685766"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739" indent="-171442" algn="l" defTabSz="685766"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622" indent="-171442" algn="l" defTabSz="685766"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504" indent="-171442" algn="l" defTabSz="685766"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vi-VN" dirty="0"/>
              <a:t>Đối với “signatures” của Min-Hashing, chúng tôi có hàm Min-Hash cho mỗi lần hoán vị (permutation) của các hàng</a:t>
            </a:r>
          </a:p>
          <a:p>
            <a:r>
              <a:rPr lang="vi-VN" dirty="0"/>
              <a:t>Hàm băm của bất kỳ function nào cho phép chúng ta nói liệu hai phần tử có phải là bằng nhau hay không</a:t>
            </a:r>
          </a:p>
          <a:p>
            <a:pPr lvl="1"/>
            <a:r>
              <a:rPr lang="vi-VN" dirty="0"/>
              <a:t>Viết tắt: h (x) = h (y) có nghĩa là x và y bằng nhau</a:t>
            </a:r>
          </a:p>
          <a:p>
            <a:r>
              <a:rPr lang="vi-VN" dirty="0"/>
              <a:t>Family nhóm các hàm băm là bất kỳ tập hợp các hàm băm nào mà chúng ta có thể chọn một hàm ngẫu nhiên một cách hiệu quả.</a:t>
            </a:r>
          </a:p>
          <a:p>
            <a:r>
              <a:rPr lang="vi-VN" dirty="0"/>
              <a:t>Ví dụ: Tập hợp các hàm Min-Hash được tạo từ hoán vị của các hàng số</a:t>
            </a:r>
            <a:endParaRPr lang="en-US" dirty="0"/>
          </a:p>
        </p:txBody>
      </p:sp>
    </p:spTree>
    <p:extLst>
      <p:ext uri="{BB962C8B-B14F-4D97-AF65-F5344CB8AC3E}">
        <p14:creationId xmlns:p14="http://schemas.microsoft.com/office/powerpoint/2010/main" val="25894514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0BFF24-8941-3C4F-A4DA-CFF53E366F2E}"/>
              </a:ext>
            </a:extLst>
          </p:cNvPr>
          <p:cNvSpPr>
            <a:spLocks noGrp="1"/>
          </p:cNvSpPr>
          <p:nvPr>
            <p:ph type="title"/>
          </p:nvPr>
        </p:nvSpPr>
        <p:spPr/>
        <p:txBody>
          <a:bodyPr/>
          <a:lstStyle/>
          <a:p>
            <a:r>
              <a:rPr lang="en-US" dirty="0"/>
              <a:t>FAMILIES OF HASH FUNCTION</a:t>
            </a:r>
          </a:p>
        </p:txBody>
      </p:sp>
      <p:sp>
        <p:nvSpPr>
          <p:cNvPr id="3" name="Slide Number Placeholder 2">
            <a:extLst>
              <a:ext uri="{FF2B5EF4-FFF2-40B4-BE49-F238E27FC236}">
                <a16:creationId xmlns:a16="http://schemas.microsoft.com/office/drawing/2014/main" id="{839F426A-F13A-8A42-96B5-44AF188257EB}"/>
              </a:ext>
            </a:extLst>
          </p:cNvPr>
          <p:cNvSpPr>
            <a:spLocks noGrp="1"/>
          </p:cNvSpPr>
          <p:nvPr>
            <p:ph type="sldNum" sz="quarter" idx="12"/>
          </p:nvPr>
        </p:nvSpPr>
        <p:spPr/>
        <p:txBody>
          <a:bodyPr/>
          <a:lstStyle/>
          <a:p>
            <a:fld id="{20B7F220-0825-4B9B-9156-FF79F33775FE}" type="slidenum">
              <a:rPr lang="vi-VN" smtClean="0"/>
              <a:t>34</a:t>
            </a:fld>
            <a:endParaRPr lang="vi-VN"/>
          </a:p>
        </p:txBody>
      </p:sp>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58BEBE7F-629A-9847-9D50-905E5B825D9F}"/>
                  </a:ext>
                </a:extLst>
              </p:cNvPr>
              <p:cNvSpPr txBox="1">
                <a:spLocks/>
              </p:cNvSpPr>
              <p:nvPr/>
            </p:nvSpPr>
            <p:spPr>
              <a:xfrm>
                <a:off x="457200" y="1600206"/>
                <a:ext cx="8229600" cy="4525963"/>
              </a:xfrm>
              <a:prstGeom prst="rect">
                <a:avLst/>
              </a:prstGeom>
            </p:spPr>
            <p:txBody>
              <a:bodyPr/>
              <a:lstStyle>
                <a:lvl1pPr marL="257162" indent="-257162" algn="l" defTabSz="685766" rtl="0" eaLnBrk="1" latinLnBrk="0" hangingPunct="1">
                  <a:spcBef>
                    <a:spcPct val="20000"/>
                  </a:spcBef>
                  <a:buFont typeface="Arial" pitchFamily="34" charset="0"/>
                  <a:buChar char="•"/>
                  <a:defRPr sz="2400" kern="1200">
                    <a:solidFill>
                      <a:schemeClr val="tx1"/>
                    </a:solidFill>
                    <a:latin typeface="Times New Roman" panose="02020603050405020304" pitchFamily="18" charset="0"/>
                    <a:ea typeface="+mn-ea"/>
                    <a:cs typeface="Times New Roman" panose="02020603050405020304" pitchFamily="18" charset="0"/>
                  </a:defRPr>
                </a:lvl1pPr>
                <a:lvl2pPr marL="557185" indent="-214303" algn="l" defTabSz="685766" rtl="0" eaLnBrk="1" latinLnBrk="0" hangingPunct="1">
                  <a:spcBef>
                    <a:spcPct val="20000"/>
                  </a:spcBef>
                  <a:buFont typeface="Arial" pitchFamily="34" charset="0"/>
                  <a:buChar char="–"/>
                  <a:defRPr sz="2100" kern="1200">
                    <a:solidFill>
                      <a:schemeClr val="tx1"/>
                    </a:solidFill>
                    <a:latin typeface="Times New Roman" panose="02020603050405020304" pitchFamily="18" charset="0"/>
                    <a:ea typeface="+mn-ea"/>
                    <a:cs typeface="Times New Roman" panose="02020603050405020304" pitchFamily="18" charset="0"/>
                  </a:defRPr>
                </a:lvl2pPr>
                <a:lvl3pPr marL="857207" indent="-171442" algn="l" defTabSz="685766" rtl="0" eaLnBrk="1" latinLnBrk="0" hangingPunct="1">
                  <a:spcBef>
                    <a:spcPct val="20000"/>
                  </a:spcBef>
                  <a:buFont typeface="Arial"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3pPr>
                <a:lvl4pPr marL="1200090" indent="-171442" algn="l" defTabSz="685766" rtl="0" eaLnBrk="1" latinLnBrk="0" hangingPunct="1">
                  <a:spcBef>
                    <a:spcPct val="20000"/>
                  </a:spcBef>
                  <a:buFont typeface="Arial" pitchFamily="34" charset="0"/>
                  <a:buChar char="–"/>
                  <a:defRPr sz="1500" kern="1200">
                    <a:solidFill>
                      <a:schemeClr val="tx1"/>
                    </a:solidFill>
                    <a:latin typeface="Times New Roman" panose="02020603050405020304" pitchFamily="18" charset="0"/>
                    <a:ea typeface="+mn-ea"/>
                    <a:cs typeface="Times New Roman" panose="02020603050405020304" pitchFamily="18" charset="0"/>
                  </a:defRPr>
                </a:lvl4pPr>
                <a:lvl5pPr marL="1542973" indent="-171442" algn="l" defTabSz="685766" rtl="0" eaLnBrk="1" latinLnBrk="0" hangingPunct="1">
                  <a:spcBef>
                    <a:spcPct val="20000"/>
                  </a:spcBef>
                  <a:buFont typeface="Arial" pitchFamily="34" charset="0"/>
                  <a:buChar char="»"/>
                  <a:defRPr sz="1500" kern="1200">
                    <a:solidFill>
                      <a:schemeClr val="tx1"/>
                    </a:solidFill>
                    <a:latin typeface="Times New Roman" panose="02020603050405020304" pitchFamily="18" charset="0"/>
                    <a:ea typeface="+mn-ea"/>
                    <a:cs typeface="Times New Roman" panose="02020603050405020304" pitchFamily="18" charset="0"/>
                  </a:defRPr>
                </a:lvl5pPr>
                <a:lvl6pPr marL="1885856" indent="-171442" algn="l" defTabSz="685766"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739" indent="-171442" algn="l" defTabSz="685766"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622" indent="-171442" algn="l" defTabSz="685766"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504" indent="-171442" algn="l" defTabSz="685766"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n-US" dirty="0"/>
                  <a:t>Giả </a:t>
                </a:r>
                <a:r>
                  <a:rPr lang="en-US" dirty="0" err="1"/>
                  <a:t>sử</a:t>
                </a:r>
                <a:r>
                  <a:rPr lang="en-US" dirty="0"/>
                  <a:t> </a:t>
                </a:r>
                <a:r>
                  <a:rPr lang="en-US" dirty="0" err="1"/>
                  <a:t>chúng</a:t>
                </a:r>
                <a:r>
                  <a:rPr lang="en-US" dirty="0"/>
                  <a:t> ta </a:t>
                </a:r>
                <a:r>
                  <a:rPr lang="en-US" dirty="0" err="1"/>
                  <a:t>có</a:t>
                </a:r>
                <a:r>
                  <a:rPr lang="en-US" dirty="0"/>
                  <a:t> </a:t>
                </a:r>
                <a:r>
                  <a:rPr lang="en-US" dirty="0" err="1"/>
                  <a:t>không</a:t>
                </a:r>
                <a:r>
                  <a:rPr lang="en-US" dirty="0"/>
                  <a:t> </a:t>
                </a:r>
                <a:r>
                  <a:rPr lang="en-US" dirty="0" err="1"/>
                  <a:t>gian</a:t>
                </a:r>
                <a:r>
                  <a:rPr lang="en-US" dirty="0"/>
                  <a:t> </a:t>
                </a:r>
                <a:r>
                  <a:rPr lang="en-US" dirty="0" err="1"/>
                  <a:t>các</a:t>
                </a:r>
                <a:r>
                  <a:rPr lang="en-US" dirty="0"/>
                  <a:t> </a:t>
                </a:r>
                <a:r>
                  <a:rPr lang="en-US" dirty="0" err="1"/>
                  <a:t>điểm</a:t>
                </a:r>
                <a:r>
                  <a:rPr lang="en-US" dirty="0"/>
                  <a:t> “S” </a:t>
                </a:r>
                <a:r>
                  <a:rPr lang="en-US" dirty="0" err="1"/>
                  <a:t>với</a:t>
                </a:r>
                <a:r>
                  <a:rPr lang="en-US" dirty="0"/>
                  <a:t> </a:t>
                </a:r>
                <a:r>
                  <a:rPr lang="en-US" dirty="0" err="1"/>
                  <a:t>độ</a:t>
                </a:r>
                <a:r>
                  <a:rPr lang="en-US" dirty="0"/>
                  <a:t> </a:t>
                </a:r>
                <a:r>
                  <a:rPr lang="en-US" dirty="0" err="1"/>
                  <a:t>đo</a:t>
                </a:r>
                <a:r>
                  <a:rPr lang="en-US" dirty="0"/>
                  <a:t> </a:t>
                </a:r>
                <a:r>
                  <a:rPr lang="en-US" dirty="0" err="1"/>
                  <a:t>khoảng</a:t>
                </a:r>
                <a:r>
                  <a:rPr lang="en-US" dirty="0"/>
                  <a:t> </a:t>
                </a:r>
                <a:r>
                  <a:rPr lang="en-US" dirty="0" err="1"/>
                  <a:t>cách</a:t>
                </a:r>
                <a:r>
                  <a:rPr lang="en-US" dirty="0"/>
                  <a:t> </a:t>
                </a:r>
                <a:r>
                  <a:rPr lang="en-US" dirty="0" err="1"/>
                  <a:t>là</a:t>
                </a:r>
                <a:r>
                  <a:rPr lang="en-US" dirty="0"/>
                  <a:t> d(x, y)</a:t>
                </a:r>
              </a:p>
              <a:p>
                <a:endParaRPr lang="en-US" dirty="0"/>
              </a:p>
              <a:p>
                <a:r>
                  <a:rPr lang="en-US" dirty="0"/>
                  <a:t>Family H </a:t>
                </a:r>
                <a:r>
                  <a:rPr lang="en-US" dirty="0" err="1"/>
                  <a:t>của</a:t>
                </a:r>
                <a:r>
                  <a:rPr lang="en-US" dirty="0"/>
                  <a:t> </a:t>
                </a:r>
                <a:r>
                  <a:rPr lang="en-US" dirty="0" err="1"/>
                  <a:t>hàm</a:t>
                </a:r>
                <a:r>
                  <a:rPr lang="en-US" dirty="0"/>
                  <a:t> hash </a:t>
                </a:r>
                <a:r>
                  <a:rPr lang="en-US" dirty="0" err="1"/>
                  <a:t>được</a:t>
                </a:r>
                <a:r>
                  <a:rPr lang="en-US" dirty="0"/>
                  <a:t> </a:t>
                </a:r>
                <a:r>
                  <a:rPr lang="en-US" dirty="0" err="1"/>
                  <a:t>cho</a:t>
                </a:r>
                <a:r>
                  <a:rPr lang="en-US" dirty="0"/>
                  <a:t> </a:t>
                </a:r>
                <a:r>
                  <a:rPr lang="en-US" dirty="0" err="1"/>
                  <a:t>là</a:t>
                </a:r>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𝑑</m:t>
                        </m:r>
                      </m:e>
                      <m:sub>
                        <m:r>
                          <a:rPr lang="en-US" b="0" i="1" smtClean="0">
                            <a:latin typeface="Cambria Math" panose="02040503050406030204" pitchFamily="18" charset="0"/>
                          </a:rPr>
                          <m:t>1</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𝑑</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2</m:t>
                        </m:r>
                      </m:sub>
                    </m:sSub>
                  </m:oMath>
                </a14:m>
                <a:r>
                  <a:rPr lang="en-US" dirty="0"/>
                  <a:t>) – sensitive </a:t>
                </a:r>
                <a:r>
                  <a:rPr lang="en-US" dirty="0" err="1"/>
                  <a:t>khi</a:t>
                </a:r>
                <a:r>
                  <a:rPr lang="en-US" dirty="0"/>
                  <a:t> </a:t>
                </a:r>
                <a:r>
                  <a:rPr lang="en-US" dirty="0" err="1"/>
                  <a:t>nếu</a:t>
                </a:r>
                <a:r>
                  <a:rPr lang="en-US" dirty="0"/>
                  <a:t> </a:t>
                </a:r>
                <a:r>
                  <a:rPr lang="en-US" dirty="0" err="1"/>
                  <a:t>cho</a:t>
                </a:r>
                <a:r>
                  <a:rPr lang="en-US" dirty="0"/>
                  <a:t> </a:t>
                </a:r>
                <a:r>
                  <a:rPr lang="en-US" dirty="0" err="1"/>
                  <a:t>bất</a:t>
                </a:r>
                <a:r>
                  <a:rPr lang="en-US" dirty="0"/>
                  <a:t> </a:t>
                </a:r>
                <a:r>
                  <a:rPr lang="en-US" dirty="0" err="1"/>
                  <a:t>kỳ</a:t>
                </a:r>
                <a:r>
                  <a:rPr lang="en-US" dirty="0"/>
                  <a:t> x </a:t>
                </a:r>
                <a:r>
                  <a:rPr lang="en-US" dirty="0" err="1"/>
                  <a:t>và</a:t>
                </a:r>
                <a:r>
                  <a:rPr lang="en-US" dirty="0"/>
                  <a:t> y </a:t>
                </a:r>
                <a:r>
                  <a:rPr lang="en-US" dirty="0" err="1"/>
                  <a:t>trong</a:t>
                </a:r>
                <a:r>
                  <a:rPr lang="en-US" dirty="0"/>
                  <a:t> S:</a:t>
                </a:r>
              </a:p>
              <a:p>
                <a:pPr lvl="1"/>
                <a:r>
                  <a:rPr lang="en-US" dirty="0" err="1"/>
                  <a:t>Nếu</a:t>
                </a:r>
                <a:r>
                  <a:rPr lang="en-US" dirty="0"/>
                  <a:t> </a:t>
                </a:r>
                <a14:m>
                  <m:oMath xmlns:m="http://schemas.openxmlformats.org/officeDocument/2006/math">
                    <m:r>
                      <a:rPr lang="en-US" b="0" i="1" smtClean="0">
                        <a:latin typeface="Cambria Math" panose="02040503050406030204" pitchFamily="18" charset="0"/>
                      </a:rPr>
                      <m:t>𝑑</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𝑑</m:t>
                        </m:r>
                      </m:e>
                      <m:sub>
                        <m:r>
                          <a:rPr lang="en-US" b="0" i="1" smtClean="0">
                            <a:latin typeface="Cambria Math" panose="02040503050406030204" pitchFamily="18" charset="0"/>
                            <a:ea typeface="Cambria Math" panose="02040503050406030204" pitchFamily="18" charset="0"/>
                          </a:rPr>
                          <m:t>1</m:t>
                        </m:r>
                      </m:sub>
                    </m:sSub>
                  </m:oMath>
                </a14:m>
                <a:r>
                  <a:rPr lang="en-US" dirty="0"/>
                  <a:t> thì xác suất trên </a:t>
                </a:r>
                <a:r>
                  <a:rPr lang="en-US" dirty="0" err="1"/>
                  <a:t>tất</a:t>
                </a:r>
                <a:r>
                  <a:rPr lang="en-US" dirty="0"/>
                  <a:t> </a:t>
                </a:r>
                <a:r>
                  <a:rPr lang="en-US" dirty="0" err="1"/>
                  <a:t>cả</a:t>
                </a:r>
                <a:r>
                  <a:rPr lang="en-US" dirty="0"/>
                  <a:t> </a:t>
                </a:r>
                <a14:m>
                  <m:oMath xmlns:m="http://schemas.openxmlformats.org/officeDocument/2006/math">
                    <m:r>
                      <a:rPr lang="en-US" b="0" i="1" smtClean="0">
                        <a:latin typeface="Cambria Math" panose="02040503050406030204" pitchFamily="18" charset="0"/>
                      </a:rPr>
                      <m:t>h</m:t>
                    </m:r>
                    <m: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𝐻</m:t>
                    </m:r>
                  </m:oMath>
                </a14:m>
                <a:r>
                  <a:rPr lang="en-US" dirty="0"/>
                  <a:t>, </a:t>
                </a:r>
                <a:r>
                  <a:rPr lang="en-US" dirty="0" err="1"/>
                  <a:t>rằng</a:t>
                </a:r>
                <a:r>
                  <a:rPr lang="en-US" dirty="0"/>
                  <a:t> </a:t>
                </a:r>
                <a14:m>
                  <m:oMath xmlns:m="http://schemas.openxmlformats.org/officeDocument/2006/math">
                    <m:r>
                      <a:rPr lang="en-US" b="0" i="1" smtClean="0">
                        <a:latin typeface="Cambria Math" panose="02040503050406030204" pitchFamily="18" charset="0"/>
                      </a:rPr>
                      <m:t>h</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h</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oMath>
                </a14:m>
                <a:r>
                  <a:rPr lang="en-US" dirty="0"/>
                  <a:t> </a:t>
                </a:r>
                <a:r>
                  <a:rPr lang="en-US" dirty="0" err="1"/>
                  <a:t>ít</a:t>
                </a:r>
                <a:r>
                  <a:rPr lang="en-US" dirty="0"/>
                  <a:t> </a:t>
                </a:r>
                <a:r>
                  <a:rPr lang="en-US" dirty="0" err="1"/>
                  <a:t>nhất</a:t>
                </a:r>
                <a:r>
                  <a:rPr lang="en-US" dirty="0"/>
                  <a:t> </a:t>
                </a:r>
                <a:r>
                  <a:rPr lang="en-US" dirty="0" err="1"/>
                  <a:t>là</a:t>
                </a:r>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1</m:t>
                        </m:r>
                      </m:sub>
                    </m:sSub>
                  </m:oMath>
                </a14:m>
                <a:r>
                  <a:rPr lang="en-US" dirty="0"/>
                  <a:t>.</a:t>
                </a:r>
              </a:p>
              <a:p>
                <a:pPr lvl="1"/>
                <a:r>
                  <a:rPr lang="en-US" dirty="0"/>
                  <a:t>Nếu </a:t>
                </a:r>
                <a14:m>
                  <m:oMath xmlns:m="http://schemas.openxmlformats.org/officeDocument/2006/math">
                    <m:r>
                      <a:rPr lang="en-US" i="1">
                        <a:latin typeface="Cambria Math" panose="02040503050406030204" pitchFamily="18" charset="0"/>
                      </a:rPr>
                      <m:t>𝑑</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𝑦</m:t>
                    </m:r>
                    <m:r>
                      <a:rPr lang="en-US" i="1">
                        <a:latin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𝑑</m:t>
                        </m:r>
                      </m:e>
                      <m:sub>
                        <m:r>
                          <a:rPr lang="en-US" b="0" i="1" smtClean="0">
                            <a:latin typeface="Cambria Math" panose="02040503050406030204" pitchFamily="18" charset="0"/>
                            <a:ea typeface="Cambria Math" panose="02040503050406030204" pitchFamily="18" charset="0"/>
                          </a:rPr>
                          <m:t>2</m:t>
                        </m:r>
                      </m:sub>
                    </m:sSub>
                  </m:oMath>
                </a14:m>
                <a:r>
                  <a:rPr lang="en-US" dirty="0"/>
                  <a:t> thì xác suất trên </a:t>
                </a:r>
                <a:r>
                  <a:rPr lang="en-US" dirty="0" err="1"/>
                  <a:t>tất</a:t>
                </a:r>
                <a:r>
                  <a:rPr lang="en-US" dirty="0"/>
                  <a:t> </a:t>
                </a:r>
                <a:r>
                  <a:rPr lang="en-US" dirty="0" err="1"/>
                  <a:t>cả</a:t>
                </a:r>
                <a:r>
                  <a:rPr lang="en-US" dirty="0"/>
                  <a:t> </a:t>
                </a:r>
                <a14:m>
                  <m:oMath xmlns:m="http://schemas.openxmlformats.org/officeDocument/2006/math">
                    <m:r>
                      <a:rPr lang="en-US" i="1">
                        <a:latin typeface="Cambria Math" panose="02040503050406030204" pitchFamily="18" charset="0"/>
                      </a:rPr>
                      <m:t>h</m:t>
                    </m:r>
                    <m:r>
                      <a:rPr lang="en-US" i="1">
                        <a:latin typeface="Cambria Math" panose="02040503050406030204" pitchFamily="18" charset="0"/>
                      </a:rPr>
                      <m:t> ∈</m:t>
                    </m:r>
                    <m:r>
                      <a:rPr lang="en-US" i="1">
                        <a:latin typeface="Cambria Math" panose="02040503050406030204" pitchFamily="18" charset="0"/>
                        <a:ea typeface="Cambria Math" panose="02040503050406030204" pitchFamily="18" charset="0"/>
                      </a:rPr>
                      <m:t>𝐻</m:t>
                    </m:r>
                  </m:oMath>
                </a14:m>
                <a:r>
                  <a:rPr lang="en-US" dirty="0"/>
                  <a:t>, </a:t>
                </a:r>
                <a:r>
                  <a:rPr lang="en-US" dirty="0" err="1"/>
                  <a:t>rằng</a:t>
                </a:r>
                <a:r>
                  <a:rPr lang="en-US" dirty="0"/>
                  <a:t> </a:t>
                </a:r>
                <a14:m>
                  <m:oMath xmlns:m="http://schemas.openxmlformats.org/officeDocument/2006/math">
                    <m:r>
                      <a:rPr lang="en-US" i="1">
                        <a:latin typeface="Cambria Math" panose="02040503050406030204" pitchFamily="18" charset="0"/>
                      </a:rPr>
                      <m:t>h</m:t>
                    </m:r>
                    <m:d>
                      <m:dPr>
                        <m:ctrlPr>
                          <a:rPr lang="en-US" i="1">
                            <a:latin typeface="Cambria Math" panose="02040503050406030204" pitchFamily="18" charset="0"/>
                          </a:rPr>
                        </m:ctrlPr>
                      </m:dPr>
                      <m:e>
                        <m:r>
                          <a:rPr lang="en-US" i="1">
                            <a:latin typeface="Cambria Math" panose="02040503050406030204" pitchFamily="18" charset="0"/>
                          </a:rPr>
                          <m:t>𝑥</m:t>
                        </m:r>
                      </m:e>
                    </m:d>
                    <m:r>
                      <a:rPr lang="en-US" i="1">
                        <a:latin typeface="Cambria Math" panose="02040503050406030204" pitchFamily="18" charset="0"/>
                      </a:rPr>
                      <m:t>=</m:t>
                    </m:r>
                    <m:r>
                      <a:rPr lang="en-US" i="1">
                        <a:latin typeface="Cambria Math" panose="02040503050406030204" pitchFamily="18" charset="0"/>
                      </a:rPr>
                      <m:t>h</m:t>
                    </m:r>
                    <m:r>
                      <a:rPr lang="en-US" i="1">
                        <a:latin typeface="Cambria Math" panose="02040503050406030204" pitchFamily="18" charset="0"/>
                      </a:rPr>
                      <m:t>(</m:t>
                    </m:r>
                    <m:r>
                      <a:rPr lang="en-US" i="1">
                        <a:latin typeface="Cambria Math" panose="02040503050406030204" pitchFamily="18" charset="0"/>
                      </a:rPr>
                      <m:t>𝑦</m:t>
                    </m:r>
                    <m:r>
                      <a:rPr lang="en-US" i="1">
                        <a:latin typeface="Cambria Math" panose="02040503050406030204" pitchFamily="18" charset="0"/>
                      </a:rPr>
                      <m:t>)</m:t>
                    </m:r>
                  </m:oMath>
                </a14:m>
                <a:r>
                  <a:rPr lang="en-US" dirty="0"/>
                  <a:t> nhiều </a:t>
                </a:r>
                <a:r>
                  <a:rPr lang="en-US" dirty="0" err="1"/>
                  <a:t>nhất</a:t>
                </a:r>
                <a:r>
                  <a:rPr lang="en-US" dirty="0"/>
                  <a:t> </a:t>
                </a:r>
                <a:r>
                  <a:rPr lang="en-US" dirty="0" err="1"/>
                  <a:t>là</a:t>
                </a:r>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b="0" i="1" smtClean="0">
                            <a:latin typeface="Cambria Math" panose="02040503050406030204" pitchFamily="18" charset="0"/>
                          </a:rPr>
                          <m:t>2</m:t>
                        </m:r>
                      </m:sub>
                    </m:sSub>
                  </m:oMath>
                </a14:m>
                <a:r>
                  <a:rPr lang="en-US" dirty="0"/>
                  <a:t>.</a:t>
                </a:r>
              </a:p>
              <a:p>
                <a:pPr lvl="1"/>
                <a:endParaRPr lang="en-US" dirty="0"/>
              </a:p>
            </p:txBody>
          </p:sp>
        </mc:Choice>
        <mc:Fallback xmlns="">
          <p:sp>
            <p:nvSpPr>
              <p:cNvPr id="4" name="Content Placeholder 2">
                <a:extLst>
                  <a:ext uri="{FF2B5EF4-FFF2-40B4-BE49-F238E27FC236}">
                    <a16:creationId xmlns:a16="http://schemas.microsoft.com/office/drawing/2014/main" id="{58BEBE7F-629A-9847-9D50-905E5B825D9F}"/>
                  </a:ext>
                </a:extLst>
              </p:cNvPr>
              <p:cNvSpPr txBox="1">
                <a:spLocks noRot="1" noChangeAspect="1" noMove="1" noResize="1" noEditPoints="1" noAdjustHandles="1" noChangeArrowheads="1" noChangeShapeType="1" noTextEdit="1"/>
              </p:cNvSpPr>
              <p:nvPr/>
            </p:nvSpPr>
            <p:spPr>
              <a:xfrm>
                <a:off x="457200" y="1600206"/>
                <a:ext cx="8229600" cy="4525963"/>
              </a:xfrm>
              <a:prstGeom prst="rect">
                <a:avLst/>
              </a:prstGeom>
              <a:blipFill>
                <a:blip r:embed="rId2"/>
                <a:stretch>
                  <a:fillRect l="-1080" t="-1120"/>
                </a:stretch>
              </a:blipFill>
            </p:spPr>
            <p:txBody>
              <a:bodyPr/>
              <a:lstStyle/>
              <a:p>
                <a:r>
                  <a:rPr lang="en-US">
                    <a:noFill/>
                  </a:rPr>
                  <a:t> </a:t>
                </a:r>
              </a:p>
            </p:txBody>
          </p:sp>
        </mc:Fallback>
      </mc:AlternateContent>
    </p:spTree>
    <p:extLst>
      <p:ext uri="{BB962C8B-B14F-4D97-AF65-F5344CB8AC3E}">
        <p14:creationId xmlns:p14="http://schemas.microsoft.com/office/powerpoint/2010/main" val="296905392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2DCE7F-2BE1-C642-93B0-B40BE55ED67F}"/>
              </a:ext>
            </a:extLst>
          </p:cNvPr>
          <p:cNvSpPr>
            <a:spLocks noGrp="1"/>
          </p:cNvSpPr>
          <p:nvPr>
            <p:ph type="title"/>
          </p:nvPr>
        </p:nvSpPr>
        <p:spPr/>
        <p:txBody>
          <a:bodyPr/>
          <a:lstStyle/>
          <a:p>
            <a:r>
              <a:rPr lang="en-US" dirty="0"/>
              <a:t>FAMILIES OF HASH FUNCTION</a:t>
            </a:r>
          </a:p>
        </p:txBody>
      </p:sp>
      <p:sp>
        <p:nvSpPr>
          <p:cNvPr id="3" name="Slide Number Placeholder 2">
            <a:extLst>
              <a:ext uri="{FF2B5EF4-FFF2-40B4-BE49-F238E27FC236}">
                <a16:creationId xmlns:a16="http://schemas.microsoft.com/office/drawing/2014/main" id="{C6CF5A25-D7FA-7945-9B52-F009FEFCCF96}"/>
              </a:ext>
            </a:extLst>
          </p:cNvPr>
          <p:cNvSpPr>
            <a:spLocks noGrp="1"/>
          </p:cNvSpPr>
          <p:nvPr>
            <p:ph type="sldNum" sz="quarter" idx="12"/>
          </p:nvPr>
        </p:nvSpPr>
        <p:spPr/>
        <p:txBody>
          <a:bodyPr/>
          <a:lstStyle/>
          <a:p>
            <a:fld id="{20B7F220-0825-4B9B-9156-FF79F33775FE}" type="slidenum">
              <a:rPr lang="vi-VN" smtClean="0"/>
              <a:t>35</a:t>
            </a:fld>
            <a:endParaRPr lang="vi-VN"/>
          </a:p>
        </p:txBody>
      </p:sp>
      <p:pic>
        <p:nvPicPr>
          <p:cNvPr id="7" name="Picture 6">
            <a:extLst>
              <a:ext uri="{FF2B5EF4-FFF2-40B4-BE49-F238E27FC236}">
                <a16:creationId xmlns:a16="http://schemas.microsoft.com/office/drawing/2014/main" id="{33E3435F-216E-6A4A-B4A3-E812474A93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4070" y="1685770"/>
            <a:ext cx="8262730" cy="4670592"/>
          </a:xfrm>
          <a:prstGeom prst="rect">
            <a:avLst/>
          </a:prstGeom>
        </p:spPr>
      </p:pic>
    </p:spTree>
    <p:extLst>
      <p:ext uri="{BB962C8B-B14F-4D97-AF65-F5344CB8AC3E}">
        <p14:creationId xmlns:p14="http://schemas.microsoft.com/office/powerpoint/2010/main" val="294814227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0BFF24-8941-3C4F-A4DA-CFF53E366F2E}"/>
              </a:ext>
            </a:extLst>
          </p:cNvPr>
          <p:cNvSpPr>
            <a:spLocks noGrp="1"/>
          </p:cNvSpPr>
          <p:nvPr>
            <p:ph type="title"/>
          </p:nvPr>
        </p:nvSpPr>
        <p:spPr/>
        <p:txBody>
          <a:bodyPr/>
          <a:lstStyle/>
          <a:p>
            <a:r>
              <a:rPr lang="en-US" dirty="0"/>
              <a:t>FAMILIES OF HASH FUNCTION</a:t>
            </a:r>
          </a:p>
        </p:txBody>
      </p:sp>
      <p:sp>
        <p:nvSpPr>
          <p:cNvPr id="3" name="Slide Number Placeholder 2">
            <a:extLst>
              <a:ext uri="{FF2B5EF4-FFF2-40B4-BE49-F238E27FC236}">
                <a16:creationId xmlns:a16="http://schemas.microsoft.com/office/drawing/2014/main" id="{839F426A-F13A-8A42-96B5-44AF188257EB}"/>
              </a:ext>
            </a:extLst>
          </p:cNvPr>
          <p:cNvSpPr>
            <a:spLocks noGrp="1"/>
          </p:cNvSpPr>
          <p:nvPr>
            <p:ph type="sldNum" sz="quarter" idx="12"/>
          </p:nvPr>
        </p:nvSpPr>
        <p:spPr/>
        <p:txBody>
          <a:bodyPr/>
          <a:lstStyle/>
          <a:p>
            <a:fld id="{20B7F220-0825-4B9B-9156-FF79F33775FE}" type="slidenum">
              <a:rPr lang="vi-VN" smtClean="0"/>
              <a:t>36</a:t>
            </a:fld>
            <a:endParaRPr lang="vi-VN"/>
          </a:p>
        </p:txBody>
      </p:sp>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58BEBE7F-629A-9847-9D50-905E5B825D9F}"/>
                  </a:ext>
                </a:extLst>
              </p:cNvPr>
              <p:cNvSpPr txBox="1">
                <a:spLocks/>
              </p:cNvSpPr>
              <p:nvPr/>
            </p:nvSpPr>
            <p:spPr>
              <a:xfrm>
                <a:off x="457200" y="1600206"/>
                <a:ext cx="8229600" cy="4525963"/>
              </a:xfrm>
              <a:prstGeom prst="rect">
                <a:avLst/>
              </a:prstGeom>
            </p:spPr>
            <p:txBody>
              <a:bodyPr/>
              <a:lstStyle>
                <a:lvl1pPr marL="257162" indent="-257162" algn="l" defTabSz="685766" rtl="0" eaLnBrk="1" latinLnBrk="0" hangingPunct="1">
                  <a:spcBef>
                    <a:spcPct val="20000"/>
                  </a:spcBef>
                  <a:buFont typeface="Arial" pitchFamily="34" charset="0"/>
                  <a:buChar char="•"/>
                  <a:defRPr sz="2400" kern="1200">
                    <a:solidFill>
                      <a:schemeClr val="tx1"/>
                    </a:solidFill>
                    <a:latin typeface="Times New Roman" panose="02020603050405020304" pitchFamily="18" charset="0"/>
                    <a:ea typeface="+mn-ea"/>
                    <a:cs typeface="Times New Roman" panose="02020603050405020304" pitchFamily="18" charset="0"/>
                  </a:defRPr>
                </a:lvl1pPr>
                <a:lvl2pPr marL="557185" indent="-214303" algn="l" defTabSz="685766" rtl="0" eaLnBrk="1" latinLnBrk="0" hangingPunct="1">
                  <a:spcBef>
                    <a:spcPct val="20000"/>
                  </a:spcBef>
                  <a:buFont typeface="Arial" pitchFamily="34" charset="0"/>
                  <a:buChar char="–"/>
                  <a:defRPr sz="2100" kern="1200">
                    <a:solidFill>
                      <a:schemeClr val="tx1"/>
                    </a:solidFill>
                    <a:latin typeface="Times New Roman" panose="02020603050405020304" pitchFamily="18" charset="0"/>
                    <a:ea typeface="+mn-ea"/>
                    <a:cs typeface="Times New Roman" panose="02020603050405020304" pitchFamily="18" charset="0"/>
                  </a:defRPr>
                </a:lvl2pPr>
                <a:lvl3pPr marL="857207" indent="-171442" algn="l" defTabSz="685766" rtl="0" eaLnBrk="1" latinLnBrk="0" hangingPunct="1">
                  <a:spcBef>
                    <a:spcPct val="20000"/>
                  </a:spcBef>
                  <a:buFont typeface="Arial"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3pPr>
                <a:lvl4pPr marL="1200090" indent="-171442" algn="l" defTabSz="685766" rtl="0" eaLnBrk="1" latinLnBrk="0" hangingPunct="1">
                  <a:spcBef>
                    <a:spcPct val="20000"/>
                  </a:spcBef>
                  <a:buFont typeface="Arial" pitchFamily="34" charset="0"/>
                  <a:buChar char="–"/>
                  <a:defRPr sz="1500" kern="1200">
                    <a:solidFill>
                      <a:schemeClr val="tx1"/>
                    </a:solidFill>
                    <a:latin typeface="Times New Roman" panose="02020603050405020304" pitchFamily="18" charset="0"/>
                    <a:ea typeface="+mn-ea"/>
                    <a:cs typeface="Times New Roman" panose="02020603050405020304" pitchFamily="18" charset="0"/>
                  </a:defRPr>
                </a:lvl4pPr>
                <a:lvl5pPr marL="1542973" indent="-171442" algn="l" defTabSz="685766" rtl="0" eaLnBrk="1" latinLnBrk="0" hangingPunct="1">
                  <a:spcBef>
                    <a:spcPct val="20000"/>
                  </a:spcBef>
                  <a:buFont typeface="Arial" pitchFamily="34" charset="0"/>
                  <a:buChar char="»"/>
                  <a:defRPr sz="1500" kern="1200">
                    <a:solidFill>
                      <a:schemeClr val="tx1"/>
                    </a:solidFill>
                    <a:latin typeface="Times New Roman" panose="02020603050405020304" pitchFamily="18" charset="0"/>
                    <a:ea typeface="+mn-ea"/>
                    <a:cs typeface="Times New Roman" panose="02020603050405020304" pitchFamily="18" charset="0"/>
                  </a:defRPr>
                </a:lvl5pPr>
                <a:lvl6pPr marL="1885856" indent="-171442" algn="l" defTabSz="685766"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739" indent="-171442" algn="l" defTabSz="685766"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622" indent="-171442" algn="l" defTabSz="685766"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504" indent="-171442" algn="l" defTabSz="685766"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n-US" dirty="0"/>
                  <a:t>Ta </a:t>
                </a:r>
                <a:r>
                  <a:rPr lang="en-US" dirty="0" err="1"/>
                  <a:t>có</a:t>
                </a:r>
                <a:r>
                  <a:rPr lang="en-US" dirty="0"/>
                  <a:t>:</a:t>
                </a:r>
              </a:p>
              <a:p>
                <a:pPr lvl="1"/>
                <a:r>
                  <a:rPr lang="en-US" dirty="0"/>
                  <a:t>S </a:t>
                </a:r>
                <a:r>
                  <a:rPr lang="en-US" dirty="0" err="1"/>
                  <a:t>là</a:t>
                </a:r>
                <a:r>
                  <a:rPr lang="en-US" dirty="0"/>
                  <a:t> </a:t>
                </a:r>
                <a:r>
                  <a:rPr lang="en-US" dirty="0" err="1"/>
                  <a:t>không</a:t>
                </a:r>
                <a:r>
                  <a:rPr lang="en-US" dirty="0"/>
                  <a:t> </a:t>
                </a:r>
                <a:r>
                  <a:rPr lang="en-US" dirty="0" err="1"/>
                  <a:t>gian</a:t>
                </a:r>
                <a:r>
                  <a:rPr lang="en-US" dirty="0"/>
                  <a:t> </a:t>
                </a:r>
                <a:r>
                  <a:rPr lang="en-US" dirty="0" err="1"/>
                  <a:t>của</a:t>
                </a:r>
                <a:r>
                  <a:rPr lang="en-US" dirty="0"/>
                  <a:t> </a:t>
                </a:r>
                <a:r>
                  <a:rPr lang="en-US" dirty="0" err="1"/>
                  <a:t>tất</a:t>
                </a:r>
                <a:r>
                  <a:rPr lang="en-US" dirty="0"/>
                  <a:t> </a:t>
                </a:r>
                <a:r>
                  <a:rPr lang="en-US" dirty="0" err="1"/>
                  <a:t>cả</a:t>
                </a:r>
                <a:r>
                  <a:rPr lang="en-US" dirty="0"/>
                  <a:t> </a:t>
                </a:r>
                <a:r>
                  <a:rPr lang="en-US" dirty="0" err="1"/>
                  <a:t>các</a:t>
                </a:r>
                <a:r>
                  <a:rPr lang="en-US" dirty="0"/>
                  <a:t> </a:t>
                </a:r>
                <a:r>
                  <a:rPr lang="en-US" dirty="0" err="1"/>
                  <a:t>tập</a:t>
                </a:r>
                <a:endParaRPr lang="en-US" dirty="0"/>
              </a:p>
              <a:p>
                <a:pPr lvl="1"/>
                <a:r>
                  <a:rPr lang="en-US" dirty="0"/>
                  <a:t>D </a:t>
                </a:r>
                <a:r>
                  <a:rPr lang="en-US" dirty="0" err="1"/>
                  <a:t>là</a:t>
                </a:r>
                <a:r>
                  <a:rPr lang="en-US" dirty="0"/>
                  <a:t> </a:t>
                </a:r>
                <a:r>
                  <a:rPr lang="en-US" dirty="0" err="1"/>
                  <a:t>khoảng</a:t>
                </a:r>
                <a:r>
                  <a:rPr lang="en-US" dirty="0"/>
                  <a:t> </a:t>
                </a:r>
                <a:r>
                  <a:rPr lang="en-US" dirty="0" err="1"/>
                  <a:t>cách</a:t>
                </a:r>
                <a:r>
                  <a:rPr lang="en-US" dirty="0"/>
                  <a:t> Jaccard.</a:t>
                </a:r>
              </a:p>
              <a:p>
                <a:pPr lvl="1"/>
                <a:r>
                  <a:rPr lang="en-US" dirty="0"/>
                  <a:t>H </a:t>
                </a:r>
                <a:r>
                  <a:rPr lang="en-US" dirty="0" err="1"/>
                  <a:t>là</a:t>
                </a:r>
                <a:r>
                  <a:rPr lang="en-US" dirty="0"/>
                  <a:t> family </a:t>
                </a:r>
                <a:r>
                  <a:rPr lang="en-US" dirty="0" err="1"/>
                  <a:t>của</a:t>
                </a:r>
                <a:r>
                  <a:rPr lang="en-US" dirty="0"/>
                  <a:t> </a:t>
                </a:r>
                <a:r>
                  <a:rPr lang="en-US" dirty="0" err="1"/>
                  <a:t>những</a:t>
                </a:r>
                <a:r>
                  <a:rPr lang="en-US" dirty="0"/>
                  <a:t> </a:t>
                </a:r>
                <a:r>
                  <a:rPr lang="en-US" dirty="0" err="1"/>
                  <a:t>hàm</a:t>
                </a:r>
                <a:r>
                  <a:rPr lang="en-US" dirty="0"/>
                  <a:t> min-hash </a:t>
                </a:r>
                <a:r>
                  <a:rPr lang="en-US" dirty="0" err="1"/>
                  <a:t>cho</a:t>
                </a:r>
                <a:r>
                  <a:rPr lang="en-US" dirty="0"/>
                  <a:t> </a:t>
                </a:r>
                <a:r>
                  <a:rPr lang="en-US" dirty="0" err="1"/>
                  <a:t>tất</a:t>
                </a:r>
                <a:r>
                  <a:rPr lang="en-US" dirty="0"/>
                  <a:t> </a:t>
                </a:r>
                <a:r>
                  <a:rPr lang="en-US" dirty="0" err="1"/>
                  <a:t>cả</a:t>
                </a:r>
                <a:r>
                  <a:rPr lang="en-US" dirty="0"/>
                  <a:t> </a:t>
                </a:r>
                <a:r>
                  <a:rPr lang="en-US" dirty="0" err="1"/>
                  <a:t>hoán</a:t>
                </a:r>
                <a:r>
                  <a:rPr lang="en-US" dirty="0"/>
                  <a:t> </a:t>
                </a:r>
                <a:r>
                  <a:rPr lang="en-US" dirty="0" err="1"/>
                  <a:t>vị</a:t>
                </a:r>
                <a:r>
                  <a:rPr lang="en-US" dirty="0"/>
                  <a:t> </a:t>
                </a:r>
                <a:r>
                  <a:rPr lang="en-US" dirty="0" err="1"/>
                  <a:t>của</a:t>
                </a:r>
                <a:r>
                  <a:rPr lang="en-US" dirty="0"/>
                  <a:t> </a:t>
                </a:r>
                <a:r>
                  <a:rPr lang="en-US" dirty="0" err="1"/>
                  <a:t>tất</a:t>
                </a:r>
                <a:r>
                  <a:rPr lang="en-US" dirty="0"/>
                  <a:t> </a:t>
                </a:r>
                <a:r>
                  <a:rPr lang="en-US" dirty="0" err="1"/>
                  <a:t>cả</a:t>
                </a:r>
                <a:r>
                  <a:rPr lang="en-US" dirty="0"/>
                  <a:t> </a:t>
                </a:r>
                <a:r>
                  <a:rPr lang="en-US" dirty="0" err="1"/>
                  <a:t>các</a:t>
                </a:r>
                <a:r>
                  <a:rPr lang="en-US" dirty="0"/>
                  <a:t> </a:t>
                </a:r>
                <a:r>
                  <a:rPr lang="en-US" dirty="0" err="1"/>
                  <a:t>hàng</a:t>
                </a:r>
                <a:r>
                  <a:rPr lang="en-US" dirty="0"/>
                  <a:t>.</a:t>
                </a:r>
              </a:p>
              <a:p>
                <a:pPr lvl="1"/>
                <a:endParaRPr lang="en-US" dirty="0"/>
              </a:p>
              <a:p>
                <a:r>
                  <a:rPr lang="en-US" dirty="0" err="1"/>
                  <a:t>Trong</a:t>
                </a:r>
                <a:r>
                  <a:rPr lang="en-US" dirty="0"/>
                  <a:t> </a:t>
                </a:r>
                <a:r>
                  <a:rPr lang="en-US" dirty="0" err="1"/>
                  <a:t>đó</a:t>
                </a:r>
                <a:r>
                  <a:rPr lang="en-US" dirty="0"/>
                  <a:t>, </a:t>
                </a:r>
                <a:r>
                  <a:rPr lang="en-US" dirty="0" err="1"/>
                  <a:t>bất</a:t>
                </a:r>
                <a:r>
                  <a:rPr lang="en-US" dirty="0"/>
                  <a:t> </a:t>
                </a:r>
                <a:r>
                  <a:rPr lang="en-US" dirty="0" err="1"/>
                  <a:t>kì</a:t>
                </a:r>
                <a:r>
                  <a:rPr lang="en-US" dirty="0"/>
                  <a:t> </a:t>
                </a:r>
                <a:r>
                  <a:rPr lang="en-US" dirty="0" err="1"/>
                  <a:t>hàm</a:t>
                </a:r>
                <a:r>
                  <a:rPr lang="en-US" dirty="0"/>
                  <a:t> h </a:t>
                </a:r>
                <a:r>
                  <a:rPr lang="en-US" dirty="0" err="1"/>
                  <a:t>thuộc</a:t>
                </a:r>
                <a:r>
                  <a:rPr lang="en-US" dirty="0"/>
                  <a:t> H:</a:t>
                </a:r>
              </a:p>
              <a:p>
                <a:pPr marL="0" indent="0">
                  <a:buNone/>
                </a:pPr>
                <a14:m>
                  <m:oMathPara xmlns:m="http://schemas.openxmlformats.org/officeDocument/2006/math">
                    <m:oMathParaPr>
                      <m:jc m:val="center"/>
                    </m:oMathParaPr>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Pr</m:t>
                          </m:r>
                        </m:fName>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h</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h</m:t>
                              </m:r>
                              <m:d>
                                <m:dPr>
                                  <m:ctrlPr>
                                    <a:rPr lang="en-US" b="0" i="1" smtClean="0">
                                      <a:latin typeface="Cambria Math" panose="02040503050406030204" pitchFamily="18" charset="0"/>
                                    </a:rPr>
                                  </m:ctrlPr>
                                </m:dPr>
                                <m:e>
                                  <m:r>
                                    <a:rPr lang="en-US" b="0" i="1" smtClean="0">
                                      <a:latin typeface="Cambria Math" panose="02040503050406030204" pitchFamily="18" charset="0"/>
                                    </a:rPr>
                                    <m:t>𝑦</m:t>
                                  </m:r>
                                </m:e>
                              </m:d>
                            </m:e>
                          </m:d>
                        </m:e>
                      </m:func>
                      <m:r>
                        <a:rPr lang="en-US" b="0" i="1" smtClean="0">
                          <a:latin typeface="Cambria Math" panose="02040503050406030204" pitchFamily="18" charset="0"/>
                        </a:rPr>
                        <m:t>=1−</m:t>
                      </m:r>
                      <m:r>
                        <a:rPr lang="en-US" b="0" i="1" smtClean="0">
                          <a:latin typeface="Cambria Math" panose="02040503050406030204" pitchFamily="18" charset="0"/>
                        </a:rPr>
                        <m:t>𝑑</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 </m:t>
                      </m:r>
                      <m:r>
                        <a:rPr lang="en-US" b="0" i="1" smtClean="0">
                          <a:latin typeface="Cambria Math" panose="02040503050406030204" pitchFamily="18" charset="0"/>
                        </a:rPr>
                        <m:t>𝑦</m:t>
                      </m:r>
                      <m:r>
                        <a:rPr lang="en-US" b="0" i="1" smtClean="0">
                          <a:latin typeface="Cambria Math" panose="02040503050406030204" pitchFamily="18" charset="0"/>
                        </a:rPr>
                        <m:t>)</m:t>
                      </m:r>
                    </m:oMath>
                  </m:oMathPara>
                </a14:m>
                <a:endParaRPr lang="en-US" dirty="0"/>
              </a:p>
              <a:p>
                <a:endParaRPr lang="en-US" dirty="0"/>
              </a:p>
              <a:p>
                <a:pPr marL="0" indent="0">
                  <a:buNone/>
                </a:pPr>
                <a:endParaRPr lang="en-US" dirty="0"/>
              </a:p>
              <a:p>
                <a:pPr marL="0" indent="0">
                  <a:buNone/>
                </a:pPr>
                <a:endParaRPr lang="en-US" dirty="0"/>
              </a:p>
            </p:txBody>
          </p:sp>
        </mc:Choice>
        <mc:Fallback xmlns="">
          <p:sp>
            <p:nvSpPr>
              <p:cNvPr id="4" name="Content Placeholder 2">
                <a:extLst>
                  <a:ext uri="{FF2B5EF4-FFF2-40B4-BE49-F238E27FC236}">
                    <a16:creationId xmlns:a16="http://schemas.microsoft.com/office/drawing/2014/main" id="{58BEBE7F-629A-9847-9D50-905E5B825D9F}"/>
                  </a:ext>
                </a:extLst>
              </p:cNvPr>
              <p:cNvSpPr txBox="1">
                <a:spLocks noRot="1" noChangeAspect="1" noMove="1" noResize="1" noEditPoints="1" noAdjustHandles="1" noChangeArrowheads="1" noChangeShapeType="1" noTextEdit="1"/>
              </p:cNvSpPr>
              <p:nvPr/>
            </p:nvSpPr>
            <p:spPr>
              <a:xfrm>
                <a:off x="457200" y="1600206"/>
                <a:ext cx="8229600" cy="4525963"/>
              </a:xfrm>
              <a:prstGeom prst="rect">
                <a:avLst/>
              </a:prstGeom>
              <a:blipFill>
                <a:blip r:embed="rId2"/>
                <a:stretch>
                  <a:fillRect l="-1080" t="-1120" r="-154"/>
                </a:stretch>
              </a:blipFill>
            </p:spPr>
            <p:txBody>
              <a:bodyPr/>
              <a:lstStyle/>
              <a:p>
                <a:r>
                  <a:rPr lang="en-US">
                    <a:noFill/>
                  </a:rPr>
                  <a:t> </a:t>
                </a:r>
              </a:p>
            </p:txBody>
          </p:sp>
        </mc:Fallback>
      </mc:AlternateContent>
    </p:spTree>
    <p:extLst>
      <p:ext uri="{BB962C8B-B14F-4D97-AF65-F5344CB8AC3E}">
        <p14:creationId xmlns:p14="http://schemas.microsoft.com/office/powerpoint/2010/main" val="149036577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0BFF24-8941-3C4F-A4DA-CFF53E366F2E}"/>
              </a:ext>
            </a:extLst>
          </p:cNvPr>
          <p:cNvSpPr>
            <a:spLocks noGrp="1"/>
          </p:cNvSpPr>
          <p:nvPr>
            <p:ph type="title"/>
          </p:nvPr>
        </p:nvSpPr>
        <p:spPr/>
        <p:txBody>
          <a:bodyPr/>
          <a:lstStyle/>
          <a:p>
            <a:r>
              <a:rPr lang="en-US" dirty="0"/>
              <a:t>FAMILIES OF HASH FUNCTION</a:t>
            </a:r>
          </a:p>
        </p:txBody>
      </p:sp>
      <p:sp>
        <p:nvSpPr>
          <p:cNvPr id="3" name="Slide Number Placeholder 2">
            <a:extLst>
              <a:ext uri="{FF2B5EF4-FFF2-40B4-BE49-F238E27FC236}">
                <a16:creationId xmlns:a16="http://schemas.microsoft.com/office/drawing/2014/main" id="{839F426A-F13A-8A42-96B5-44AF188257EB}"/>
              </a:ext>
            </a:extLst>
          </p:cNvPr>
          <p:cNvSpPr>
            <a:spLocks noGrp="1"/>
          </p:cNvSpPr>
          <p:nvPr>
            <p:ph type="sldNum" sz="quarter" idx="12"/>
          </p:nvPr>
        </p:nvSpPr>
        <p:spPr/>
        <p:txBody>
          <a:bodyPr/>
          <a:lstStyle/>
          <a:p>
            <a:fld id="{20B7F220-0825-4B9B-9156-FF79F33775FE}" type="slidenum">
              <a:rPr lang="vi-VN" smtClean="0"/>
              <a:t>37</a:t>
            </a:fld>
            <a:endParaRPr lang="vi-VN"/>
          </a:p>
        </p:txBody>
      </p:sp>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58BEBE7F-629A-9847-9D50-905E5B825D9F}"/>
                  </a:ext>
                </a:extLst>
              </p:cNvPr>
              <p:cNvSpPr txBox="1">
                <a:spLocks/>
              </p:cNvSpPr>
              <p:nvPr/>
            </p:nvSpPr>
            <p:spPr>
              <a:xfrm>
                <a:off x="457200" y="1600206"/>
                <a:ext cx="8229600" cy="4525963"/>
              </a:xfrm>
              <a:prstGeom prst="rect">
                <a:avLst/>
              </a:prstGeom>
            </p:spPr>
            <p:txBody>
              <a:bodyPr/>
              <a:lstStyle>
                <a:lvl1pPr marL="257162" indent="-257162" algn="l" defTabSz="685766" rtl="0" eaLnBrk="1" latinLnBrk="0" hangingPunct="1">
                  <a:spcBef>
                    <a:spcPct val="20000"/>
                  </a:spcBef>
                  <a:buFont typeface="Arial" pitchFamily="34" charset="0"/>
                  <a:buChar char="•"/>
                  <a:defRPr sz="2400" kern="1200">
                    <a:solidFill>
                      <a:schemeClr val="tx1"/>
                    </a:solidFill>
                    <a:latin typeface="Times New Roman" panose="02020603050405020304" pitchFamily="18" charset="0"/>
                    <a:ea typeface="+mn-ea"/>
                    <a:cs typeface="Times New Roman" panose="02020603050405020304" pitchFamily="18" charset="0"/>
                  </a:defRPr>
                </a:lvl1pPr>
                <a:lvl2pPr marL="557185" indent="-214303" algn="l" defTabSz="685766" rtl="0" eaLnBrk="1" latinLnBrk="0" hangingPunct="1">
                  <a:spcBef>
                    <a:spcPct val="20000"/>
                  </a:spcBef>
                  <a:buFont typeface="Arial" pitchFamily="34" charset="0"/>
                  <a:buChar char="–"/>
                  <a:defRPr sz="2100" kern="1200">
                    <a:solidFill>
                      <a:schemeClr val="tx1"/>
                    </a:solidFill>
                    <a:latin typeface="Times New Roman" panose="02020603050405020304" pitchFamily="18" charset="0"/>
                    <a:ea typeface="+mn-ea"/>
                    <a:cs typeface="Times New Roman" panose="02020603050405020304" pitchFamily="18" charset="0"/>
                  </a:defRPr>
                </a:lvl2pPr>
                <a:lvl3pPr marL="857207" indent="-171442" algn="l" defTabSz="685766" rtl="0" eaLnBrk="1" latinLnBrk="0" hangingPunct="1">
                  <a:spcBef>
                    <a:spcPct val="20000"/>
                  </a:spcBef>
                  <a:buFont typeface="Arial"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3pPr>
                <a:lvl4pPr marL="1200090" indent="-171442" algn="l" defTabSz="685766" rtl="0" eaLnBrk="1" latinLnBrk="0" hangingPunct="1">
                  <a:spcBef>
                    <a:spcPct val="20000"/>
                  </a:spcBef>
                  <a:buFont typeface="Arial" pitchFamily="34" charset="0"/>
                  <a:buChar char="–"/>
                  <a:defRPr sz="1500" kern="1200">
                    <a:solidFill>
                      <a:schemeClr val="tx1"/>
                    </a:solidFill>
                    <a:latin typeface="Times New Roman" panose="02020603050405020304" pitchFamily="18" charset="0"/>
                    <a:ea typeface="+mn-ea"/>
                    <a:cs typeface="Times New Roman" panose="02020603050405020304" pitchFamily="18" charset="0"/>
                  </a:defRPr>
                </a:lvl4pPr>
                <a:lvl5pPr marL="1542973" indent="-171442" algn="l" defTabSz="685766" rtl="0" eaLnBrk="1" latinLnBrk="0" hangingPunct="1">
                  <a:spcBef>
                    <a:spcPct val="20000"/>
                  </a:spcBef>
                  <a:buFont typeface="Arial" pitchFamily="34" charset="0"/>
                  <a:buChar char="»"/>
                  <a:defRPr sz="1500" kern="1200">
                    <a:solidFill>
                      <a:schemeClr val="tx1"/>
                    </a:solidFill>
                    <a:latin typeface="Times New Roman" panose="02020603050405020304" pitchFamily="18" charset="0"/>
                    <a:ea typeface="+mn-ea"/>
                    <a:cs typeface="Times New Roman" panose="02020603050405020304" pitchFamily="18" charset="0"/>
                  </a:defRPr>
                </a:lvl5pPr>
                <a:lvl6pPr marL="1885856" indent="-171442" algn="l" defTabSz="685766"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739" indent="-171442" algn="l" defTabSz="685766"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622" indent="-171442" algn="l" defTabSz="685766"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504" indent="-171442" algn="l" defTabSz="685766"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n-US" dirty="0"/>
                  <a:t>Ta </a:t>
                </a:r>
                <a:r>
                  <a:rPr lang="en-US" dirty="0" err="1"/>
                  <a:t>có</a:t>
                </a:r>
                <a:r>
                  <a:rPr lang="en-US" dirty="0"/>
                  <a:t> Min-hash H </a:t>
                </a:r>
                <a:r>
                  <a:rPr lang="en-US" dirty="0" err="1"/>
                  <a:t>là</a:t>
                </a:r>
                <a:r>
                  <a:rPr lang="en-US" dirty="0"/>
                  <a:t> </a:t>
                </a:r>
                <a14:m>
                  <m:oMath xmlns:m="http://schemas.openxmlformats.org/officeDocument/2006/math">
                    <m:r>
                      <a:rPr lang="en-US" b="0" i="1" smtClean="0">
                        <a:latin typeface="Cambria Math" panose="02040503050406030204" pitchFamily="18" charset="0"/>
                      </a:rPr>
                      <m:t>𝑎</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3</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2</m:t>
                        </m:r>
                      </m:num>
                      <m:den>
                        <m:r>
                          <a:rPr lang="en-US" b="0" i="1" smtClean="0">
                            <a:latin typeface="Cambria Math" panose="02040503050406030204" pitchFamily="18" charset="0"/>
                          </a:rPr>
                          <m:t>3</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2</m:t>
                        </m:r>
                      </m:num>
                      <m:den>
                        <m:r>
                          <a:rPr lang="en-US" b="0" i="1" smtClean="0">
                            <a:latin typeface="Cambria Math" panose="02040503050406030204" pitchFamily="18" charset="0"/>
                          </a:rPr>
                          <m:t>3</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3</m:t>
                        </m:r>
                      </m:den>
                    </m:f>
                    <m:r>
                      <a:rPr lang="en-US" b="0" i="1" smtClean="0">
                        <a:latin typeface="Cambria Math" panose="02040503050406030204" pitchFamily="18" charset="0"/>
                      </a:rPr>
                      <m:t>)</m:t>
                    </m:r>
                  </m:oMath>
                </a14:m>
                <a:r>
                  <a:rPr lang="en-US" dirty="0"/>
                  <a:t>-sensitive family </a:t>
                </a:r>
                <a:r>
                  <a:rPr lang="en-US" dirty="0" err="1"/>
                  <a:t>cho</a:t>
                </a:r>
                <a:r>
                  <a:rPr lang="en-US" dirty="0"/>
                  <a:t> S </a:t>
                </a:r>
                <a:r>
                  <a:rPr lang="en-US" dirty="0" err="1"/>
                  <a:t>và</a:t>
                </a:r>
                <a:r>
                  <a:rPr lang="en-US" dirty="0"/>
                  <a:t> d.</a:t>
                </a:r>
              </a:p>
              <a:p>
                <a:endParaRPr lang="en-US" dirty="0"/>
              </a:p>
              <a:p>
                <a:r>
                  <a:rPr lang="en-US" dirty="0" err="1"/>
                  <a:t>Trong</a:t>
                </a:r>
                <a:r>
                  <a:rPr lang="en-US" dirty="0"/>
                  <a:t> </a:t>
                </a:r>
                <a:r>
                  <a:rPr lang="en-US" dirty="0" err="1"/>
                  <a:t>khoảng</a:t>
                </a:r>
                <a:r>
                  <a:rPr lang="en-US" dirty="0"/>
                  <a:t> </a:t>
                </a:r>
                <a:r>
                  <a:rPr lang="en-US" dirty="0" err="1"/>
                  <a:t>cách</a:t>
                </a:r>
                <a:r>
                  <a:rPr lang="en-US" dirty="0"/>
                  <a:t> Jaccard </a:t>
                </a:r>
                <a:r>
                  <a:rPr lang="en-US" dirty="0" err="1"/>
                  <a:t>tương</a:t>
                </a:r>
                <a:r>
                  <a:rPr lang="en-US" dirty="0"/>
                  <a:t> </a:t>
                </a:r>
                <a:r>
                  <a:rPr lang="en-US" dirty="0" err="1"/>
                  <a:t>tự</a:t>
                </a:r>
                <a:r>
                  <a:rPr lang="en-US" dirty="0"/>
                  <a:t>, Min-hash </a:t>
                </a:r>
                <a:r>
                  <a:rPr lang="en-US" dirty="0" err="1"/>
                  <a:t>sẽ</a:t>
                </a:r>
                <a:r>
                  <a:rPr lang="en-US" dirty="0"/>
                  <a:t> </a:t>
                </a:r>
                <a:r>
                  <a:rPr lang="en-US" dirty="0" err="1"/>
                  <a:t>là</a:t>
                </a:r>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rPr>
                          <m:t>𝑑</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𝑑</m:t>
                        </m:r>
                      </m:e>
                      <m:sub>
                        <m:r>
                          <a:rPr lang="en-US" b="0" i="1" smtClean="0">
                            <a:latin typeface="Cambria Math" panose="02040503050406030204" pitchFamily="18" charset="0"/>
                          </a:rPr>
                          <m:t>2</m:t>
                        </m:r>
                      </m:sub>
                    </m:sSub>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𝑑</m:t>
                            </m:r>
                          </m:e>
                          <m:sub>
                            <m:r>
                              <a:rPr lang="en-US" b="0" i="1" smtClean="0">
                                <a:latin typeface="Cambria Math" panose="02040503050406030204" pitchFamily="18" charset="0"/>
                              </a:rPr>
                              <m:t>1</m:t>
                            </m:r>
                          </m:sub>
                        </m:sSub>
                      </m:e>
                    </m:d>
                    <m:r>
                      <a:rPr lang="en-US" b="0" i="1" smtClean="0">
                        <a:latin typeface="Cambria Math" panose="02040503050406030204" pitchFamily="18" charset="0"/>
                      </a:rPr>
                      <m:t>, (1−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𝑑</m:t>
                        </m:r>
                      </m:e>
                      <m:sub>
                        <m:r>
                          <a:rPr lang="en-US" b="0" i="1" smtClean="0">
                            <a:latin typeface="Cambria Math" panose="02040503050406030204" pitchFamily="18" charset="0"/>
                          </a:rPr>
                          <m:t>2</m:t>
                        </m:r>
                      </m:sub>
                    </m:sSub>
                    <m:r>
                      <a:rPr lang="en-US" b="0" i="1" smtClean="0">
                        <a:latin typeface="Cambria Math" panose="02040503050406030204" pitchFamily="18" charset="0"/>
                      </a:rPr>
                      <m:t>)</m:t>
                    </m:r>
                  </m:oMath>
                </a14:m>
                <a:r>
                  <a:rPr lang="en-US" dirty="0"/>
                  <a:t>-sensitive family </a:t>
                </a:r>
                <a:r>
                  <a:rPr lang="en-US" dirty="0" err="1"/>
                  <a:t>cho</a:t>
                </a:r>
                <a:r>
                  <a:rPr lang="en-US" dirty="0"/>
                  <a:t> </a:t>
                </a:r>
                <a:r>
                  <a:rPr lang="en-US" dirty="0" err="1"/>
                  <a:t>bất</a:t>
                </a:r>
                <a:r>
                  <a:rPr lang="en-US" dirty="0"/>
                  <a:t> </a:t>
                </a:r>
                <a:r>
                  <a:rPr lang="en-US" dirty="0" err="1"/>
                  <a:t>kì</a:t>
                </a:r>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𝑑</m:t>
                        </m:r>
                      </m:e>
                      <m:sub>
                        <m:r>
                          <a:rPr lang="en-US" b="0" i="1" smtClean="0">
                            <a:latin typeface="Cambria Math" panose="02040503050406030204" pitchFamily="18" charset="0"/>
                          </a:rPr>
                          <m:t>1</m:t>
                        </m:r>
                      </m:sub>
                    </m:sSub>
                    <m:r>
                      <a:rPr lang="en-US" b="0" i="1" smtClean="0">
                        <a:latin typeface="Cambria Math" panose="02040503050406030204" pitchFamily="18" charset="0"/>
                      </a:rPr>
                      <m:t>&lt;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𝑑</m:t>
                        </m:r>
                      </m:e>
                      <m:sub>
                        <m:r>
                          <a:rPr lang="en-US" b="0" i="1" smtClean="0">
                            <a:latin typeface="Cambria Math" panose="02040503050406030204" pitchFamily="18" charset="0"/>
                          </a:rPr>
                          <m:t>2</m:t>
                        </m:r>
                      </m:sub>
                    </m:sSub>
                  </m:oMath>
                </a14:m>
                <a:endParaRPr lang="en-US" dirty="0"/>
              </a:p>
              <a:p>
                <a:pPr marL="0" indent="0">
                  <a:buNone/>
                </a:pPr>
                <a:endParaRPr lang="en-US" dirty="0"/>
              </a:p>
              <a:p>
                <a:pPr marL="0" indent="0">
                  <a:buNone/>
                </a:pPr>
                <a:endParaRPr lang="en-US" dirty="0"/>
              </a:p>
            </p:txBody>
          </p:sp>
        </mc:Choice>
        <mc:Fallback xmlns="">
          <p:sp>
            <p:nvSpPr>
              <p:cNvPr id="4" name="Content Placeholder 2">
                <a:extLst>
                  <a:ext uri="{FF2B5EF4-FFF2-40B4-BE49-F238E27FC236}">
                    <a16:creationId xmlns:a16="http://schemas.microsoft.com/office/drawing/2014/main" id="{58BEBE7F-629A-9847-9D50-905E5B825D9F}"/>
                  </a:ext>
                </a:extLst>
              </p:cNvPr>
              <p:cNvSpPr txBox="1">
                <a:spLocks noRot="1" noChangeAspect="1" noMove="1" noResize="1" noEditPoints="1" noAdjustHandles="1" noChangeArrowheads="1" noChangeShapeType="1" noTextEdit="1"/>
              </p:cNvSpPr>
              <p:nvPr/>
            </p:nvSpPr>
            <p:spPr>
              <a:xfrm>
                <a:off x="457200" y="1600206"/>
                <a:ext cx="8229600" cy="4525963"/>
              </a:xfrm>
              <a:prstGeom prst="rect">
                <a:avLst/>
              </a:prstGeom>
              <a:blipFill>
                <a:blip r:embed="rId2"/>
                <a:stretch>
                  <a:fillRect l="-1080"/>
                </a:stretch>
              </a:blipFill>
            </p:spPr>
            <p:txBody>
              <a:bodyPr/>
              <a:lstStyle/>
              <a:p>
                <a:r>
                  <a:rPr lang="en-US">
                    <a:noFill/>
                  </a:rPr>
                  <a:t> </a:t>
                </a:r>
              </a:p>
            </p:txBody>
          </p:sp>
        </mc:Fallback>
      </mc:AlternateContent>
    </p:spTree>
    <p:extLst>
      <p:ext uri="{BB962C8B-B14F-4D97-AF65-F5344CB8AC3E}">
        <p14:creationId xmlns:p14="http://schemas.microsoft.com/office/powerpoint/2010/main" val="8695998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0BFF24-8941-3C4F-A4DA-CFF53E366F2E}"/>
              </a:ext>
            </a:extLst>
          </p:cNvPr>
          <p:cNvSpPr>
            <a:spLocks noGrp="1"/>
          </p:cNvSpPr>
          <p:nvPr>
            <p:ph type="title"/>
          </p:nvPr>
        </p:nvSpPr>
        <p:spPr/>
        <p:txBody>
          <a:bodyPr/>
          <a:lstStyle/>
          <a:p>
            <a:r>
              <a:rPr lang="en-US" dirty="0"/>
              <a:t>AMPLIFYING HASH FUNCTION</a:t>
            </a:r>
          </a:p>
        </p:txBody>
      </p:sp>
      <p:sp>
        <p:nvSpPr>
          <p:cNvPr id="3" name="Slide Number Placeholder 2">
            <a:extLst>
              <a:ext uri="{FF2B5EF4-FFF2-40B4-BE49-F238E27FC236}">
                <a16:creationId xmlns:a16="http://schemas.microsoft.com/office/drawing/2014/main" id="{839F426A-F13A-8A42-96B5-44AF188257EB}"/>
              </a:ext>
            </a:extLst>
          </p:cNvPr>
          <p:cNvSpPr>
            <a:spLocks noGrp="1"/>
          </p:cNvSpPr>
          <p:nvPr>
            <p:ph type="sldNum" sz="quarter" idx="12"/>
          </p:nvPr>
        </p:nvSpPr>
        <p:spPr/>
        <p:txBody>
          <a:bodyPr/>
          <a:lstStyle/>
          <a:p>
            <a:fld id="{20B7F220-0825-4B9B-9156-FF79F33775FE}" type="slidenum">
              <a:rPr lang="vi-VN" smtClean="0"/>
              <a:t>38</a:t>
            </a:fld>
            <a:endParaRPr lang="vi-VN"/>
          </a:p>
        </p:txBody>
      </p:sp>
      <p:sp>
        <p:nvSpPr>
          <p:cNvPr id="4" name="Content Placeholder 2">
            <a:extLst>
              <a:ext uri="{FF2B5EF4-FFF2-40B4-BE49-F238E27FC236}">
                <a16:creationId xmlns:a16="http://schemas.microsoft.com/office/drawing/2014/main" id="{58BEBE7F-629A-9847-9D50-905E5B825D9F}"/>
              </a:ext>
            </a:extLst>
          </p:cNvPr>
          <p:cNvSpPr txBox="1">
            <a:spLocks/>
          </p:cNvSpPr>
          <p:nvPr/>
        </p:nvSpPr>
        <p:spPr>
          <a:xfrm>
            <a:off x="457200" y="1600206"/>
            <a:ext cx="8229600" cy="4525963"/>
          </a:xfrm>
          <a:prstGeom prst="rect">
            <a:avLst/>
          </a:prstGeom>
        </p:spPr>
        <p:txBody>
          <a:bodyPr/>
          <a:lstStyle>
            <a:lvl1pPr marL="257162" indent="-257162" algn="l" defTabSz="685766" rtl="0" eaLnBrk="1" latinLnBrk="0" hangingPunct="1">
              <a:spcBef>
                <a:spcPct val="20000"/>
              </a:spcBef>
              <a:buFont typeface="Arial" pitchFamily="34" charset="0"/>
              <a:buChar char="•"/>
              <a:defRPr sz="2400" kern="1200">
                <a:solidFill>
                  <a:schemeClr val="tx1"/>
                </a:solidFill>
                <a:latin typeface="Times New Roman" panose="02020603050405020304" pitchFamily="18" charset="0"/>
                <a:ea typeface="+mn-ea"/>
                <a:cs typeface="Times New Roman" panose="02020603050405020304" pitchFamily="18" charset="0"/>
              </a:defRPr>
            </a:lvl1pPr>
            <a:lvl2pPr marL="557185" indent="-214303" algn="l" defTabSz="685766" rtl="0" eaLnBrk="1" latinLnBrk="0" hangingPunct="1">
              <a:spcBef>
                <a:spcPct val="20000"/>
              </a:spcBef>
              <a:buFont typeface="Arial" pitchFamily="34" charset="0"/>
              <a:buChar char="–"/>
              <a:defRPr sz="2100" kern="1200">
                <a:solidFill>
                  <a:schemeClr val="tx1"/>
                </a:solidFill>
                <a:latin typeface="Times New Roman" panose="02020603050405020304" pitchFamily="18" charset="0"/>
                <a:ea typeface="+mn-ea"/>
                <a:cs typeface="Times New Roman" panose="02020603050405020304" pitchFamily="18" charset="0"/>
              </a:defRPr>
            </a:lvl2pPr>
            <a:lvl3pPr marL="857207" indent="-171442" algn="l" defTabSz="685766" rtl="0" eaLnBrk="1" latinLnBrk="0" hangingPunct="1">
              <a:spcBef>
                <a:spcPct val="20000"/>
              </a:spcBef>
              <a:buFont typeface="Arial"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3pPr>
            <a:lvl4pPr marL="1200090" indent="-171442" algn="l" defTabSz="685766" rtl="0" eaLnBrk="1" latinLnBrk="0" hangingPunct="1">
              <a:spcBef>
                <a:spcPct val="20000"/>
              </a:spcBef>
              <a:buFont typeface="Arial" pitchFamily="34" charset="0"/>
              <a:buChar char="–"/>
              <a:defRPr sz="1500" kern="1200">
                <a:solidFill>
                  <a:schemeClr val="tx1"/>
                </a:solidFill>
                <a:latin typeface="Times New Roman" panose="02020603050405020304" pitchFamily="18" charset="0"/>
                <a:ea typeface="+mn-ea"/>
                <a:cs typeface="Times New Roman" panose="02020603050405020304" pitchFamily="18" charset="0"/>
              </a:defRPr>
            </a:lvl4pPr>
            <a:lvl5pPr marL="1542973" indent="-171442" algn="l" defTabSz="685766" rtl="0" eaLnBrk="1" latinLnBrk="0" hangingPunct="1">
              <a:spcBef>
                <a:spcPct val="20000"/>
              </a:spcBef>
              <a:buFont typeface="Arial" pitchFamily="34" charset="0"/>
              <a:buChar char="»"/>
              <a:defRPr sz="1500" kern="1200">
                <a:solidFill>
                  <a:schemeClr val="tx1"/>
                </a:solidFill>
                <a:latin typeface="Times New Roman" panose="02020603050405020304" pitchFamily="18" charset="0"/>
                <a:ea typeface="+mn-ea"/>
                <a:cs typeface="Times New Roman" panose="02020603050405020304" pitchFamily="18" charset="0"/>
              </a:defRPr>
            </a:lvl5pPr>
            <a:lvl6pPr marL="1885856" indent="-171442" algn="l" defTabSz="685766"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739" indent="-171442" algn="l" defTabSz="685766"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622" indent="-171442" algn="l" defTabSz="685766"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504" indent="-171442" algn="l" defTabSz="685766"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lgn="just"/>
            <a:r>
              <a:rPr lang="en-US" dirty="0"/>
              <a:t>AND </a:t>
            </a:r>
            <a:r>
              <a:rPr lang="en-US" dirty="0" err="1"/>
              <a:t>xây</a:t>
            </a:r>
            <a:r>
              <a:rPr lang="en-US" dirty="0"/>
              <a:t> </a:t>
            </a:r>
            <a:r>
              <a:rPr lang="en-US" dirty="0" err="1"/>
              <a:t>dựng</a:t>
            </a:r>
            <a:r>
              <a:rPr lang="en-US" dirty="0"/>
              <a:t> </a:t>
            </a:r>
            <a:r>
              <a:rPr lang="en-US" dirty="0" err="1"/>
              <a:t>giống</a:t>
            </a:r>
            <a:r>
              <a:rPr lang="en-US" dirty="0"/>
              <a:t> “row in a band”</a:t>
            </a:r>
          </a:p>
          <a:p>
            <a:pPr algn="just"/>
            <a:endParaRPr lang="en-US" dirty="0"/>
          </a:p>
          <a:p>
            <a:pPr algn="just"/>
            <a:r>
              <a:rPr lang="en-US" dirty="0"/>
              <a:t>OR </a:t>
            </a:r>
            <a:r>
              <a:rPr lang="en-US" dirty="0" err="1"/>
              <a:t>xây</a:t>
            </a:r>
            <a:r>
              <a:rPr lang="en-US" dirty="0"/>
              <a:t> </a:t>
            </a:r>
            <a:r>
              <a:rPr lang="en-US" dirty="0" err="1"/>
              <a:t>dựng</a:t>
            </a:r>
            <a:r>
              <a:rPr lang="en-US" dirty="0"/>
              <a:t> </a:t>
            </a:r>
            <a:r>
              <a:rPr lang="en-US" dirty="0" err="1"/>
              <a:t>giống</a:t>
            </a:r>
            <a:r>
              <a:rPr lang="en-US" dirty="0"/>
              <a:t> “many bands”</a:t>
            </a:r>
          </a:p>
          <a:p>
            <a:pPr marL="0" indent="0" algn="just">
              <a:buNone/>
            </a:pPr>
            <a:endParaRPr lang="en-US" dirty="0"/>
          </a:p>
          <a:p>
            <a:pPr marL="0" indent="0" algn="just">
              <a:buNone/>
            </a:pPr>
            <a:endParaRPr lang="en-US" dirty="0"/>
          </a:p>
        </p:txBody>
      </p:sp>
    </p:spTree>
    <p:extLst>
      <p:ext uri="{BB962C8B-B14F-4D97-AF65-F5344CB8AC3E}">
        <p14:creationId xmlns:p14="http://schemas.microsoft.com/office/powerpoint/2010/main" val="98077314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0BFF24-8941-3C4F-A4DA-CFF53E366F2E}"/>
              </a:ext>
            </a:extLst>
          </p:cNvPr>
          <p:cNvSpPr>
            <a:spLocks noGrp="1"/>
          </p:cNvSpPr>
          <p:nvPr>
            <p:ph type="title"/>
          </p:nvPr>
        </p:nvSpPr>
        <p:spPr/>
        <p:txBody>
          <a:bodyPr/>
          <a:lstStyle/>
          <a:p>
            <a:r>
              <a:rPr lang="en-US" dirty="0"/>
              <a:t>AMPLIFYING HASH FUNCTION - AND</a:t>
            </a:r>
          </a:p>
        </p:txBody>
      </p:sp>
      <p:sp>
        <p:nvSpPr>
          <p:cNvPr id="3" name="Slide Number Placeholder 2">
            <a:extLst>
              <a:ext uri="{FF2B5EF4-FFF2-40B4-BE49-F238E27FC236}">
                <a16:creationId xmlns:a16="http://schemas.microsoft.com/office/drawing/2014/main" id="{839F426A-F13A-8A42-96B5-44AF188257EB}"/>
              </a:ext>
            </a:extLst>
          </p:cNvPr>
          <p:cNvSpPr>
            <a:spLocks noGrp="1"/>
          </p:cNvSpPr>
          <p:nvPr>
            <p:ph type="sldNum" sz="quarter" idx="12"/>
          </p:nvPr>
        </p:nvSpPr>
        <p:spPr/>
        <p:txBody>
          <a:bodyPr/>
          <a:lstStyle/>
          <a:p>
            <a:fld id="{20B7F220-0825-4B9B-9156-FF79F33775FE}" type="slidenum">
              <a:rPr lang="vi-VN" smtClean="0"/>
              <a:t>39</a:t>
            </a:fld>
            <a:endParaRPr lang="vi-VN"/>
          </a:p>
        </p:txBody>
      </p:sp>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58BEBE7F-629A-9847-9D50-905E5B825D9F}"/>
                  </a:ext>
                </a:extLst>
              </p:cNvPr>
              <p:cNvSpPr txBox="1">
                <a:spLocks/>
              </p:cNvSpPr>
              <p:nvPr/>
            </p:nvSpPr>
            <p:spPr>
              <a:xfrm>
                <a:off x="457200" y="1600206"/>
                <a:ext cx="8229600" cy="4525963"/>
              </a:xfrm>
              <a:prstGeom prst="rect">
                <a:avLst/>
              </a:prstGeom>
            </p:spPr>
            <p:txBody>
              <a:bodyPr/>
              <a:lstStyle>
                <a:lvl1pPr marL="257162" indent="-257162" algn="l" defTabSz="685766" rtl="0" eaLnBrk="1" latinLnBrk="0" hangingPunct="1">
                  <a:spcBef>
                    <a:spcPct val="20000"/>
                  </a:spcBef>
                  <a:buFont typeface="Arial" pitchFamily="34" charset="0"/>
                  <a:buChar char="•"/>
                  <a:defRPr sz="2400" kern="1200">
                    <a:solidFill>
                      <a:schemeClr val="tx1"/>
                    </a:solidFill>
                    <a:latin typeface="Times New Roman" panose="02020603050405020304" pitchFamily="18" charset="0"/>
                    <a:ea typeface="+mn-ea"/>
                    <a:cs typeface="Times New Roman" panose="02020603050405020304" pitchFamily="18" charset="0"/>
                  </a:defRPr>
                </a:lvl1pPr>
                <a:lvl2pPr marL="557185" indent="-214303" algn="l" defTabSz="685766" rtl="0" eaLnBrk="1" latinLnBrk="0" hangingPunct="1">
                  <a:spcBef>
                    <a:spcPct val="20000"/>
                  </a:spcBef>
                  <a:buFont typeface="Arial" pitchFamily="34" charset="0"/>
                  <a:buChar char="–"/>
                  <a:defRPr sz="2100" kern="1200">
                    <a:solidFill>
                      <a:schemeClr val="tx1"/>
                    </a:solidFill>
                    <a:latin typeface="Times New Roman" panose="02020603050405020304" pitchFamily="18" charset="0"/>
                    <a:ea typeface="+mn-ea"/>
                    <a:cs typeface="Times New Roman" panose="02020603050405020304" pitchFamily="18" charset="0"/>
                  </a:defRPr>
                </a:lvl2pPr>
                <a:lvl3pPr marL="857207" indent="-171442" algn="l" defTabSz="685766" rtl="0" eaLnBrk="1" latinLnBrk="0" hangingPunct="1">
                  <a:spcBef>
                    <a:spcPct val="20000"/>
                  </a:spcBef>
                  <a:buFont typeface="Arial"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3pPr>
                <a:lvl4pPr marL="1200090" indent="-171442" algn="l" defTabSz="685766" rtl="0" eaLnBrk="1" latinLnBrk="0" hangingPunct="1">
                  <a:spcBef>
                    <a:spcPct val="20000"/>
                  </a:spcBef>
                  <a:buFont typeface="Arial" pitchFamily="34" charset="0"/>
                  <a:buChar char="–"/>
                  <a:defRPr sz="1500" kern="1200">
                    <a:solidFill>
                      <a:schemeClr val="tx1"/>
                    </a:solidFill>
                    <a:latin typeface="Times New Roman" panose="02020603050405020304" pitchFamily="18" charset="0"/>
                    <a:ea typeface="+mn-ea"/>
                    <a:cs typeface="Times New Roman" panose="02020603050405020304" pitchFamily="18" charset="0"/>
                  </a:defRPr>
                </a:lvl4pPr>
                <a:lvl5pPr marL="1542973" indent="-171442" algn="l" defTabSz="685766" rtl="0" eaLnBrk="1" latinLnBrk="0" hangingPunct="1">
                  <a:spcBef>
                    <a:spcPct val="20000"/>
                  </a:spcBef>
                  <a:buFont typeface="Arial" pitchFamily="34" charset="0"/>
                  <a:buChar char="»"/>
                  <a:defRPr sz="1500" kern="1200">
                    <a:solidFill>
                      <a:schemeClr val="tx1"/>
                    </a:solidFill>
                    <a:latin typeface="Times New Roman" panose="02020603050405020304" pitchFamily="18" charset="0"/>
                    <a:ea typeface="+mn-ea"/>
                    <a:cs typeface="Times New Roman" panose="02020603050405020304" pitchFamily="18" charset="0"/>
                  </a:defRPr>
                </a:lvl5pPr>
                <a:lvl6pPr marL="1885856" indent="-171442" algn="l" defTabSz="685766"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739" indent="-171442" algn="l" defTabSz="685766"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622" indent="-171442" algn="l" defTabSz="685766"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504" indent="-171442" algn="l" defTabSz="685766"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lgn="just"/>
                <a:r>
                  <a:rPr lang="en-US" dirty="0"/>
                  <a:t>Cho </a:t>
                </a:r>
                <a:r>
                  <a:rPr lang="en-US" dirty="0" err="1"/>
                  <a:t>một</a:t>
                </a:r>
                <a:r>
                  <a:rPr lang="en-US" dirty="0"/>
                  <a:t> family H, </a:t>
                </a:r>
                <a:r>
                  <a:rPr lang="en-US" dirty="0" err="1"/>
                  <a:t>xây</a:t>
                </a:r>
                <a:r>
                  <a:rPr lang="en-US" dirty="0"/>
                  <a:t> </a:t>
                </a:r>
                <a:r>
                  <a:rPr lang="en-US" dirty="0" err="1"/>
                  <a:t>dựng</a:t>
                </a:r>
                <a:r>
                  <a:rPr lang="en-US" dirty="0"/>
                  <a:t> family H’ bao </a:t>
                </a:r>
                <a:r>
                  <a:rPr lang="en-US" dirty="0" err="1"/>
                  <a:t>gồm</a:t>
                </a:r>
                <a:r>
                  <a:rPr lang="en-US" dirty="0"/>
                  <a:t> r function </a:t>
                </a:r>
                <a:r>
                  <a:rPr lang="en-US" dirty="0" err="1"/>
                  <a:t>từ</a:t>
                </a:r>
                <a:r>
                  <a:rPr lang="en-US" dirty="0"/>
                  <a:t> H.</a:t>
                </a:r>
              </a:p>
              <a:p>
                <a:pPr algn="just"/>
                <a:endParaRPr lang="en-US" dirty="0"/>
              </a:p>
              <a:p>
                <a:pPr algn="just"/>
                <a:r>
                  <a:rPr lang="en-US" dirty="0"/>
                  <a:t>Cho </a:t>
                </a:r>
                <a14:m>
                  <m:oMath xmlns:m="http://schemas.openxmlformats.org/officeDocument/2006/math">
                    <m:r>
                      <a:rPr lang="en-US" b="0" i="1" smtClean="0">
                        <a:latin typeface="Cambria Math" panose="02040503050406030204" pitchFamily="18" charset="0"/>
                      </a:rPr>
                      <m:t>h</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𝑟</m:t>
                        </m:r>
                      </m:sub>
                    </m:sSub>
                    <m:r>
                      <a:rPr lang="en-US" b="0" i="1" smtClean="0">
                        <a:latin typeface="Cambria Math" panose="02040503050406030204" pitchFamily="18" charset="0"/>
                      </a:rPr>
                      <m:t>]</m:t>
                    </m:r>
                  </m:oMath>
                </a14:m>
                <a:r>
                  <a:rPr lang="en-US" dirty="0"/>
                  <a:t> </a:t>
                </a:r>
                <a:r>
                  <a:rPr lang="en-US" dirty="0" err="1"/>
                  <a:t>trong</a:t>
                </a:r>
                <a:r>
                  <a:rPr lang="en-US" dirty="0"/>
                  <a:t> H’, </a:t>
                </a:r>
                <a:r>
                  <a:rPr lang="en-US" dirty="0" err="1"/>
                  <a:t>chúng</a:t>
                </a:r>
                <a:r>
                  <a:rPr lang="en-US" dirty="0"/>
                  <a:t> ta </a:t>
                </a:r>
                <a:r>
                  <a:rPr lang="en-US" dirty="0" err="1"/>
                  <a:t>có</a:t>
                </a:r>
                <a:r>
                  <a:rPr lang="en-US" dirty="0"/>
                  <a:t> </a:t>
                </a:r>
                <a:r>
                  <a:rPr lang="en-US" dirty="0" err="1"/>
                  <a:t>thể</a:t>
                </a:r>
                <a:r>
                  <a:rPr lang="en-US" dirty="0"/>
                  <a:t> </a:t>
                </a:r>
                <a:r>
                  <a:rPr lang="en-US" dirty="0" err="1"/>
                  <a:t>nói</a:t>
                </a:r>
                <a:r>
                  <a:rPr lang="en-US" dirty="0"/>
                  <a:t> </a:t>
                </a:r>
                <a14:m>
                  <m:oMath xmlns:m="http://schemas.openxmlformats.org/officeDocument/2006/math">
                    <m:r>
                      <a:rPr lang="en-US" b="0" i="1" smtClean="0">
                        <a:latin typeface="Cambria Math" panose="02040503050406030204" pitchFamily="18" charset="0"/>
                      </a:rPr>
                      <m:t>h</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h</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oMath>
                </a14:m>
                <a:r>
                  <a:rPr lang="en-US" dirty="0" err="1"/>
                  <a:t>khi</a:t>
                </a:r>
                <a:r>
                  <a:rPr lang="en-US" dirty="0"/>
                  <a:t> </a:t>
                </a:r>
                <a:r>
                  <a:rPr lang="en-US" dirty="0" err="1"/>
                  <a:t>và</a:t>
                </a:r>
                <a:r>
                  <a:rPr lang="en-US" dirty="0"/>
                  <a:t> </a:t>
                </a:r>
                <a:r>
                  <a:rPr lang="en-US" dirty="0" err="1"/>
                  <a:t>chỉ</a:t>
                </a:r>
                <a:r>
                  <a:rPr lang="en-US" dirty="0"/>
                  <a:t> </a:t>
                </a:r>
                <a:r>
                  <a:rPr lang="en-US" dirty="0" err="1"/>
                  <a:t>khi</a:t>
                </a:r>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𝑖</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oMath>
                </a14:m>
                <a:r>
                  <a:rPr lang="en-US" dirty="0"/>
                  <a:t> </a:t>
                </a:r>
                <a:r>
                  <a:rPr lang="en-US" dirty="0" err="1"/>
                  <a:t>cho</a:t>
                </a:r>
                <a:r>
                  <a:rPr lang="en-US" dirty="0"/>
                  <a:t> </a:t>
                </a:r>
                <a:r>
                  <a:rPr lang="en-US" dirty="0" err="1"/>
                  <a:t>tất</a:t>
                </a:r>
                <a:r>
                  <a:rPr lang="en-US" dirty="0"/>
                  <a:t> </a:t>
                </a:r>
                <a:r>
                  <a:rPr lang="en-US" dirty="0" err="1"/>
                  <a:t>cả</a:t>
                </a:r>
                <a:r>
                  <a:rPr lang="en-US" dirty="0"/>
                  <a:t> </a:t>
                </a:r>
                <a:r>
                  <a:rPr lang="en-US" dirty="0" err="1"/>
                  <a:t>cái</a:t>
                </a:r>
                <a:r>
                  <a:rPr lang="en-US" dirty="0"/>
                  <a:t> </a:t>
                </a:r>
                <a:r>
                  <a:rPr lang="en-US" dirty="0" err="1"/>
                  <a:t>i</a:t>
                </a:r>
                <a:r>
                  <a:rPr lang="en-US" dirty="0"/>
                  <a:t> </a:t>
                </a:r>
                <a:r>
                  <a:rPr lang="en-US" dirty="0" err="1"/>
                  <a:t>với</a:t>
                </a:r>
                <a:r>
                  <a:rPr lang="en-US" dirty="0"/>
                  <a:t> </a:t>
                </a:r>
                <a14:m>
                  <m:oMath xmlns:m="http://schemas.openxmlformats.org/officeDocument/2006/math">
                    <m:r>
                      <a:rPr lang="en-US" b="0" i="1" smtClean="0">
                        <a:latin typeface="Cambria Math" panose="02040503050406030204" pitchFamily="18" charset="0"/>
                      </a:rPr>
                      <m:t>1</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𝑟</m:t>
                    </m:r>
                  </m:oMath>
                </a14:m>
                <a:r>
                  <a:rPr lang="en-US" dirty="0"/>
                  <a:t>.</a:t>
                </a:r>
              </a:p>
              <a:p>
                <a:pPr algn="just"/>
                <a:endParaRPr lang="en-US" dirty="0"/>
              </a:p>
              <a:p>
                <a:pPr algn="just"/>
                <a:r>
                  <a:rPr lang="en-US" dirty="0" err="1"/>
                  <a:t>Nếu</a:t>
                </a:r>
                <a:r>
                  <a:rPr lang="en-US" dirty="0"/>
                  <a:t> H </a:t>
                </a:r>
                <a:r>
                  <a:rPr lang="en-US" dirty="0" err="1"/>
                  <a:t>là</a:t>
                </a:r>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m:t>
                        </m:r>
                        <m:r>
                          <a:rPr lang="en-US" i="1">
                            <a:latin typeface="Cambria Math" panose="02040503050406030204" pitchFamily="18" charset="0"/>
                          </a:rPr>
                          <m:t>𝑑</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𝑑</m:t>
                        </m:r>
                      </m:e>
                      <m:sub>
                        <m:r>
                          <a:rPr lang="en-US" i="1">
                            <a:latin typeface="Cambria Math" panose="02040503050406030204" pitchFamily="18" charset="0"/>
                          </a:rPr>
                          <m:t>2</m:t>
                        </m:r>
                      </m:sub>
                    </m:sSub>
                    <m:r>
                      <a:rPr lang="en-US" i="1">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b="0" i="1" smtClean="0">
                            <a:latin typeface="Cambria Math" panose="02040503050406030204" pitchFamily="18" charset="0"/>
                          </a:rPr>
                          <m:t>2</m:t>
                        </m:r>
                      </m:sub>
                    </m:sSub>
                    <m:r>
                      <a:rPr lang="en-US" b="0" i="1" smtClean="0">
                        <a:latin typeface="Cambria Math" panose="02040503050406030204" pitchFamily="18" charset="0"/>
                      </a:rPr>
                      <m:t>)</m:t>
                    </m:r>
                  </m:oMath>
                </a14:m>
                <a:r>
                  <a:rPr lang="en-US" dirty="0"/>
                  <a:t>-sensitive </a:t>
                </a:r>
                <a:r>
                  <a:rPr lang="en-US" dirty="0" err="1"/>
                  <a:t>thì</a:t>
                </a:r>
                <a:r>
                  <a:rPr lang="en-US" dirty="0"/>
                  <a:t> H’ </a:t>
                </a:r>
                <a:r>
                  <a:rPr lang="en-US" dirty="0" err="1"/>
                  <a:t>là</a:t>
                </a:r>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m:t>
                        </m:r>
                        <m:r>
                          <a:rPr lang="en-US" i="1">
                            <a:latin typeface="Cambria Math" panose="02040503050406030204" pitchFamily="18" charset="0"/>
                          </a:rPr>
                          <m:t>𝑑</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𝑑</m:t>
                        </m:r>
                      </m:e>
                      <m:sub>
                        <m:r>
                          <a:rPr lang="en-US" i="1">
                            <a:latin typeface="Cambria Math" panose="02040503050406030204" pitchFamily="18" charset="0"/>
                          </a:rPr>
                          <m:t>2</m:t>
                        </m:r>
                      </m:sub>
                    </m:sSub>
                    <m:r>
                      <a:rPr lang="en-US" i="1">
                        <a:latin typeface="Cambria Math" panose="02040503050406030204" pitchFamily="18" charset="0"/>
                      </a:rPr>
                      <m:t>,</m:t>
                    </m:r>
                    <m:sSup>
                      <m:sSupPr>
                        <m:ctrlPr>
                          <a:rPr lang="en-US" i="1" smtClean="0">
                            <a:latin typeface="Cambria Math" panose="02040503050406030204" pitchFamily="18" charset="0"/>
                          </a:rPr>
                        </m:ctrlPr>
                      </m:sSupPr>
                      <m:e>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1</m:t>
                            </m:r>
                          </m:sub>
                        </m:sSub>
                        <m:r>
                          <a:rPr lang="en-US" b="0" i="1" smtClean="0">
                            <a:latin typeface="Cambria Math" panose="02040503050406030204" pitchFamily="18" charset="0"/>
                          </a:rPr>
                          <m:t> )</m:t>
                        </m:r>
                      </m:e>
                      <m:sup>
                        <m:r>
                          <a:rPr lang="en-US" b="0" i="1" smtClean="0">
                            <a:latin typeface="Cambria Math" panose="02040503050406030204" pitchFamily="18" charset="0"/>
                          </a:rPr>
                          <m:t>𝑟</m:t>
                        </m:r>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 </m:t>
                        </m:r>
                        <m:sSub>
                          <m:sSubPr>
                            <m:ctrlPr>
                              <a:rPr lang="en-US" i="1" smtClean="0">
                                <a:latin typeface="Cambria Math" panose="02040503050406030204" pitchFamily="18" charset="0"/>
                              </a:rPr>
                            </m:ctrlPr>
                          </m:sSubPr>
                          <m:e>
                            <m:r>
                              <a:rPr lang="en-US" i="1">
                                <a:latin typeface="Cambria Math" panose="02040503050406030204" pitchFamily="18" charset="0"/>
                              </a:rPr>
                              <m:t>𝑝</m:t>
                            </m:r>
                          </m:e>
                          <m:sub>
                            <m:r>
                              <a:rPr lang="en-US" b="0" i="1" smtClean="0">
                                <a:latin typeface="Cambria Math" panose="02040503050406030204" pitchFamily="18" charset="0"/>
                              </a:rPr>
                              <m:t>2</m:t>
                            </m:r>
                          </m:sub>
                        </m:sSub>
                        <m:r>
                          <a:rPr lang="en-US" i="1">
                            <a:latin typeface="Cambria Math" panose="02040503050406030204" pitchFamily="18" charset="0"/>
                          </a:rPr>
                          <m:t> )</m:t>
                        </m:r>
                      </m:e>
                      <m:sup>
                        <m:r>
                          <a:rPr lang="en-US" i="1">
                            <a:latin typeface="Cambria Math" panose="02040503050406030204" pitchFamily="18" charset="0"/>
                          </a:rPr>
                          <m:t>𝑟</m:t>
                        </m:r>
                      </m:sup>
                    </m:sSup>
                    <m:r>
                      <a:rPr lang="en-US" i="1">
                        <a:latin typeface="Cambria Math" panose="02040503050406030204" pitchFamily="18" charset="0"/>
                      </a:rPr>
                      <m:t>)</m:t>
                    </m:r>
                  </m:oMath>
                </a14:m>
                <a:r>
                  <a:rPr lang="en-US" dirty="0"/>
                  <a:t>. </a:t>
                </a:r>
              </a:p>
              <a:p>
                <a:pPr marL="0" indent="0" algn="just">
                  <a:buNone/>
                </a:pPr>
                <a:endParaRPr lang="en-US" dirty="0"/>
              </a:p>
            </p:txBody>
          </p:sp>
        </mc:Choice>
        <mc:Fallback xmlns="">
          <p:sp>
            <p:nvSpPr>
              <p:cNvPr id="4" name="Content Placeholder 2">
                <a:extLst>
                  <a:ext uri="{FF2B5EF4-FFF2-40B4-BE49-F238E27FC236}">
                    <a16:creationId xmlns:a16="http://schemas.microsoft.com/office/drawing/2014/main" id="{58BEBE7F-629A-9847-9D50-905E5B825D9F}"/>
                  </a:ext>
                </a:extLst>
              </p:cNvPr>
              <p:cNvSpPr txBox="1">
                <a:spLocks noRot="1" noChangeAspect="1" noMove="1" noResize="1" noEditPoints="1" noAdjustHandles="1" noChangeArrowheads="1" noChangeShapeType="1" noTextEdit="1"/>
              </p:cNvSpPr>
              <p:nvPr/>
            </p:nvSpPr>
            <p:spPr>
              <a:xfrm>
                <a:off x="457200" y="1600206"/>
                <a:ext cx="8229600" cy="4525963"/>
              </a:xfrm>
              <a:prstGeom prst="rect">
                <a:avLst/>
              </a:prstGeom>
              <a:blipFill>
                <a:blip r:embed="rId3"/>
                <a:stretch>
                  <a:fillRect l="-1080" t="-1120" r="-1080"/>
                </a:stretch>
              </a:blipFill>
            </p:spPr>
            <p:txBody>
              <a:bodyPr/>
              <a:lstStyle/>
              <a:p>
                <a:r>
                  <a:rPr lang="en-US">
                    <a:noFill/>
                  </a:rPr>
                  <a:t> </a:t>
                </a:r>
              </a:p>
            </p:txBody>
          </p:sp>
        </mc:Fallback>
      </mc:AlternateContent>
    </p:spTree>
    <p:extLst>
      <p:ext uri="{BB962C8B-B14F-4D97-AF65-F5344CB8AC3E}">
        <p14:creationId xmlns:p14="http://schemas.microsoft.com/office/powerpoint/2010/main" val="9100195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6E7258-6D79-D148-8148-74B4D558B0E1}"/>
              </a:ext>
            </a:extLst>
          </p:cNvPr>
          <p:cNvSpPr>
            <a:spLocks noGrp="1"/>
          </p:cNvSpPr>
          <p:nvPr>
            <p:ph type="title"/>
          </p:nvPr>
        </p:nvSpPr>
        <p:spPr/>
        <p:txBody>
          <a:bodyPr/>
          <a:lstStyle/>
          <a:p>
            <a:r>
              <a:rPr lang="en-US" dirty="0"/>
              <a:t>GIỚI THIỆU BÀI TOÁN</a:t>
            </a:r>
          </a:p>
        </p:txBody>
      </p:sp>
      <p:sp>
        <p:nvSpPr>
          <p:cNvPr id="4" name="Slide Number Placeholder 3">
            <a:extLst>
              <a:ext uri="{FF2B5EF4-FFF2-40B4-BE49-F238E27FC236}">
                <a16:creationId xmlns:a16="http://schemas.microsoft.com/office/drawing/2014/main" id="{41CB7D62-D669-CE42-970F-B5CBCE7389E5}"/>
              </a:ext>
            </a:extLst>
          </p:cNvPr>
          <p:cNvSpPr>
            <a:spLocks noGrp="1"/>
          </p:cNvSpPr>
          <p:nvPr>
            <p:ph type="sldNum" sz="quarter" idx="12"/>
          </p:nvPr>
        </p:nvSpPr>
        <p:spPr/>
        <p:txBody>
          <a:bodyPr/>
          <a:lstStyle/>
          <a:p>
            <a:fld id="{20B7F220-0825-4B9B-9156-FF79F33775FE}" type="slidenum">
              <a:rPr lang="vi-VN" smtClean="0"/>
              <a:t>4</a:t>
            </a:fld>
            <a:endParaRPr lang="vi-VN"/>
          </a:p>
        </p:txBody>
      </p:sp>
      <p:pic>
        <p:nvPicPr>
          <p:cNvPr id="5" name="Picture 4">
            <a:extLst>
              <a:ext uri="{FF2B5EF4-FFF2-40B4-BE49-F238E27FC236}">
                <a16:creationId xmlns:a16="http://schemas.microsoft.com/office/drawing/2014/main" id="{5241257B-1FE2-104E-9637-745C5E45CE88}"/>
              </a:ext>
            </a:extLst>
          </p:cNvPr>
          <p:cNvPicPr>
            <a:picLocks noChangeAspect="1"/>
          </p:cNvPicPr>
          <p:nvPr/>
        </p:nvPicPr>
        <p:blipFill>
          <a:blip r:embed="rId3"/>
          <a:stretch>
            <a:fillRect/>
          </a:stretch>
        </p:blipFill>
        <p:spPr>
          <a:xfrm>
            <a:off x="0" y="1761091"/>
            <a:ext cx="9144000" cy="4166886"/>
          </a:xfrm>
          <a:prstGeom prst="rect">
            <a:avLst/>
          </a:prstGeom>
        </p:spPr>
      </p:pic>
    </p:spTree>
    <p:extLst>
      <p:ext uri="{BB962C8B-B14F-4D97-AF65-F5344CB8AC3E}">
        <p14:creationId xmlns:p14="http://schemas.microsoft.com/office/powerpoint/2010/main" val="308311987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0BFF24-8941-3C4F-A4DA-CFF53E366F2E}"/>
              </a:ext>
            </a:extLst>
          </p:cNvPr>
          <p:cNvSpPr>
            <a:spLocks noGrp="1"/>
          </p:cNvSpPr>
          <p:nvPr>
            <p:ph type="title"/>
          </p:nvPr>
        </p:nvSpPr>
        <p:spPr/>
        <p:txBody>
          <a:bodyPr/>
          <a:lstStyle/>
          <a:p>
            <a:r>
              <a:rPr lang="en-US" dirty="0"/>
              <a:t>AMPLIFYING HASH FUNCTION - OR</a:t>
            </a:r>
          </a:p>
        </p:txBody>
      </p:sp>
      <p:sp>
        <p:nvSpPr>
          <p:cNvPr id="3" name="Slide Number Placeholder 2">
            <a:extLst>
              <a:ext uri="{FF2B5EF4-FFF2-40B4-BE49-F238E27FC236}">
                <a16:creationId xmlns:a16="http://schemas.microsoft.com/office/drawing/2014/main" id="{839F426A-F13A-8A42-96B5-44AF188257EB}"/>
              </a:ext>
            </a:extLst>
          </p:cNvPr>
          <p:cNvSpPr>
            <a:spLocks noGrp="1"/>
          </p:cNvSpPr>
          <p:nvPr>
            <p:ph type="sldNum" sz="quarter" idx="12"/>
          </p:nvPr>
        </p:nvSpPr>
        <p:spPr/>
        <p:txBody>
          <a:bodyPr/>
          <a:lstStyle/>
          <a:p>
            <a:fld id="{20B7F220-0825-4B9B-9156-FF79F33775FE}" type="slidenum">
              <a:rPr lang="vi-VN" smtClean="0"/>
              <a:t>40</a:t>
            </a:fld>
            <a:endParaRPr lang="vi-VN"/>
          </a:p>
        </p:txBody>
      </p:sp>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58BEBE7F-629A-9847-9D50-905E5B825D9F}"/>
                  </a:ext>
                </a:extLst>
              </p:cNvPr>
              <p:cNvSpPr txBox="1">
                <a:spLocks/>
              </p:cNvSpPr>
              <p:nvPr/>
            </p:nvSpPr>
            <p:spPr>
              <a:xfrm>
                <a:off x="457200" y="1600206"/>
                <a:ext cx="8229600" cy="4525963"/>
              </a:xfrm>
              <a:prstGeom prst="rect">
                <a:avLst/>
              </a:prstGeom>
            </p:spPr>
            <p:txBody>
              <a:bodyPr/>
              <a:lstStyle>
                <a:lvl1pPr marL="257162" indent="-257162" algn="l" defTabSz="685766" rtl="0" eaLnBrk="1" latinLnBrk="0" hangingPunct="1">
                  <a:spcBef>
                    <a:spcPct val="20000"/>
                  </a:spcBef>
                  <a:buFont typeface="Arial" pitchFamily="34" charset="0"/>
                  <a:buChar char="•"/>
                  <a:defRPr sz="2400" kern="1200">
                    <a:solidFill>
                      <a:schemeClr val="tx1"/>
                    </a:solidFill>
                    <a:latin typeface="Times New Roman" panose="02020603050405020304" pitchFamily="18" charset="0"/>
                    <a:ea typeface="+mn-ea"/>
                    <a:cs typeface="Times New Roman" panose="02020603050405020304" pitchFamily="18" charset="0"/>
                  </a:defRPr>
                </a:lvl1pPr>
                <a:lvl2pPr marL="557185" indent="-214303" algn="l" defTabSz="685766" rtl="0" eaLnBrk="1" latinLnBrk="0" hangingPunct="1">
                  <a:spcBef>
                    <a:spcPct val="20000"/>
                  </a:spcBef>
                  <a:buFont typeface="Arial" pitchFamily="34" charset="0"/>
                  <a:buChar char="–"/>
                  <a:defRPr sz="2100" kern="1200">
                    <a:solidFill>
                      <a:schemeClr val="tx1"/>
                    </a:solidFill>
                    <a:latin typeface="Times New Roman" panose="02020603050405020304" pitchFamily="18" charset="0"/>
                    <a:ea typeface="+mn-ea"/>
                    <a:cs typeface="Times New Roman" panose="02020603050405020304" pitchFamily="18" charset="0"/>
                  </a:defRPr>
                </a:lvl2pPr>
                <a:lvl3pPr marL="857207" indent="-171442" algn="l" defTabSz="685766" rtl="0" eaLnBrk="1" latinLnBrk="0" hangingPunct="1">
                  <a:spcBef>
                    <a:spcPct val="20000"/>
                  </a:spcBef>
                  <a:buFont typeface="Arial"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3pPr>
                <a:lvl4pPr marL="1200090" indent="-171442" algn="l" defTabSz="685766" rtl="0" eaLnBrk="1" latinLnBrk="0" hangingPunct="1">
                  <a:spcBef>
                    <a:spcPct val="20000"/>
                  </a:spcBef>
                  <a:buFont typeface="Arial" pitchFamily="34" charset="0"/>
                  <a:buChar char="–"/>
                  <a:defRPr sz="1500" kern="1200">
                    <a:solidFill>
                      <a:schemeClr val="tx1"/>
                    </a:solidFill>
                    <a:latin typeface="Times New Roman" panose="02020603050405020304" pitchFamily="18" charset="0"/>
                    <a:ea typeface="+mn-ea"/>
                    <a:cs typeface="Times New Roman" panose="02020603050405020304" pitchFamily="18" charset="0"/>
                  </a:defRPr>
                </a:lvl4pPr>
                <a:lvl5pPr marL="1542973" indent="-171442" algn="l" defTabSz="685766" rtl="0" eaLnBrk="1" latinLnBrk="0" hangingPunct="1">
                  <a:spcBef>
                    <a:spcPct val="20000"/>
                  </a:spcBef>
                  <a:buFont typeface="Arial" pitchFamily="34" charset="0"/>
                  <a:buChar char="»"/>
                  <a:defRPr sz="1500" kern="1200">
                    <a:solidFill>
                      <a:schemeClr val="tx1"/>
                    </a:solidFill>
                    <a:latin typeface="Times New Roman" panose="02020603050405020304" pitchFamily="18" charset="0"/>
                    <a:ea typeface="+mn-ea"/>
                    <a:cs typeface="Times New Roman" panose="02020603050405020304" pitchFamily="18" charset="0"/>
                  </a:defRPr>
                </a:lvl5pPr>
                <a:lvl6pPr marL="1885856" indent="-171442" algn="l" defTabSz="685766"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739" indent="-171442" algn="l" defTabSz="685766"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622" indent="-171442" algn="l" defTabSz="685766"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504" indent="-171442" algn="l" defTabSz="685766"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lgn="just"/>
                <a:r>
                  <a:rPr lang="en-US" dirty="0"/>
                  <a:t>Cho </a:t>
                </a:r>
                <a:r>
                  <a:rPr lang="en-US" dirty="0" err="1"/>
                  <a:t>một</a:t>
                </a:r>
                <a:r>
                  <a:rPr lang="en-US" dirty="0"/>
                  <a:t> family H, </a:t>
                </a:r>
                <a:r>
                  <a:rPr lang="en-US" dirty="0" err="1"/>
                  <a:t>xây</a:t>
                </a:r>
                <a:r>
                  <a:rPr lang="en-US" dirty="0"/>
                  <a:t> </a:t>
                </a:r>
                <a:r>
                  <a:rPr lang="en-US" dirty="0" err="1"/>
                  <a:t>dựng</a:t>
                </a:r>
                <a:r>
                  <a:rPr lang="en-US" dirty="0"/>
                  <a:t> family H’ bao </a:t>
                </a:r>
                <a:r>
                  <a:rPr lang="en-US" dirty="0" err="1"/>
                  <a:t>gồm</a:t>
                </a:r>
                <a:r>
                  <a:rPr lang="en-US" dirty="0"/>
                  <a:t> b function </a:t>
                </a:r>
                <a:r>
                  <a:rPr lang="en-US" dirty="0" err="1"/>
                  <a:t>từ</a:t>
                </a:r>
                <a:r>
                  <a:rPr lang="en-US" dirty="0"/>
                  <a:t> H.</a:t>
                </a:r>
              </a:p>
              <a:p>
                <a:pPr algn="just"/>
                <a:endParaRPr lang="en-US" dirty="0"/>
              </a:p>
              <a:p>
                <a:pPr algn="just"/>
                <a:r>
                  <a:rPr lang="en-US" dirty="0"/>
                  <a:t>Cho </a:t>
                </a:r>
                <a14:m>
                  <m:oMath xmlns:m="http://schemas.openxmlformats.org/officeDocument/2006/math">
                    <m:r>
                      <a:rPr lang="en-US" b="0" i="1" smtClean="0">
                        <a:latin typeface="Cambria Math" panose="02040503050406030204" pitchFamily="18" charset="0"/>
                      </a:rPr>
                      <m:t>h</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𝑏</m:t>
                        </m:r>
                      </m:sub>
                    </m:sSub>
                    <m:r>
                      <a:rPr lang="en-US" b="0" i="1" smtClean="0">
                        <a:latin typeface="Cambria Math" panose="02040503050406030204" pitchFamily="18" charset="0"/>
                      </a:rPr>
                      <m:t>]</m:t>
                    </m:r>
                  </m:oMath>
                </a14:m>
                <a:r>
                  <a:rPr lang="en-US" dirty="0"/>
                  <a:t> </a:t>
                </a:r>
                <a:r>
                  <a:rPr lang="en-US" dirty="0" err="1"/>
                  <a:t>trong</a:t>
                </a:r>
                <a:r>
                  <a:rPr lang="en-US" dirty="0"/>
                  <a:t> H’, </a:t>
                </a:r>
                <a:r>
                  <a:rPr lang="en-US" dirty="0" err="1"/>
                  <a:t>chúng</a:t>
                </a:r>
                <a:r>
                  <a:rPr lang="en-US" dirty="0"/>
                  <a:t> ta </a:t>
                </a:r>
                <a:r>
                  <a:rPr lang="en-US" dirty="0" err="1"/>
                  <a:t>có</a:t>
                </a:r>
                <a:r>
                  <a:rPr lang="en-US" dirty="0"/>
                  <a:t> </a:t>
                </a:r>
                <a:r>
                  <a:rPr lang="en-US" dirty="0" err="1"/>
                  <a:t>thể</a:t>
                </a:r>
                <a:r>
                  <a:rPr lang="en-US" dirty="0"/>
                  <a:t> </a:t>
                </a:r>
                <a:r>
                  <a:rPr lang="en-US" dirty="0" err="1"/>
                  <a:t>nói</a:t>
                </a:r>
                <a:r>
                  <a:rPr lang="en-US" dirty="0"/>
                  <a:t> </a:t>
                </a:r>
                <a14:m>
                  <m:oMath xmlns:m="http://schemas.openxmlformats.org/officeDocument/2006/math">
                    <m:r>
                      <a:rPr lang="en-US" b="0" i="1" smtClean="0">
                        <a:latin typeface="Cambria Math" panose="02040503050406030204" pitchFamily="18" charset="0"/>
                      </a:rPr>
                      <m:t>h</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h</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oMath>
                </a14:m>
                <a:r>
                  <a:rPr lang="en-US" dirty="0" err="1"/>
                  <a:t>khi</a:t>
                </a:r>
                <a:r>
                  <a:rPr lang="en-US" dirty="0"/>
                  <a:t> </a:t>
                </a:r>
                <a:r>
                  <a:rPr lang="en-US" dirty="0" err="1"/>
                  <a:t>và</a:t>
                </a:r>
                <a:r>
                  <a:rPr lang="en-US" dirty="0"/>
                  <a:t> </a:t>
                </a:r>
                <a:r>
                  <a:rPr lang="en-US" dirty="0" err="1"/>
                  <a:t>chỉ</a:t>
                </a:r>
                <a:r>
                  <a:rPr lang="en-US" dirty="0"/>
                  <a:t> </a:t>
                </a:r>
                <a:r>
                  <a:rPr lang="en-US" dirty="0" err="1"/>
                  <a:t>khi</a:t>
                </a:r>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𝑖</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oMath>
                </a14:m>
                <a:r>
                  <a:rPr lang="en-US" dirty="0"/>
                  <a:t> </a:t>
                </a:r>
                <a:r>
                  <a:rPr lang="en-US" dirty="0" err="1"/>
                  <a:t>với</a:t>
                </a:r>
                <a:r>
                  <a:rPr lang="en-US" dirty="0"/>
                  <a:t> </a:t>
                </a:r>
                <a:r>
                  <a:rPr lang="en-US" dirty="0" err="1"/>
                  <a:t>ít</a:t>
                </a:r>
                <a:r>
                  <a:rPr lang="en-US" dirty="0"/>
                  <a:t> </a:t>
                </a:r>
                <a:r>
                  <a:rPr lang="en-US" dirty="0" err="1"/>
                  <a:t>nhất</a:t>
                </a:r>
                <a:r>
                  <a:rPr lang="en-US" dirty="0"/>
                  <a:t> 1 </a:t>
                </a:r>
                <a:r>
                  <a:rPr lang="en-US" dirty="0" err="1"/>
                  <a:t>i</a:t>
                </a:r>
                <a:r>
                  <a:rPr lang="en-US" dirty="0"/>
                  <a:t>.</a:t>
                </a:r>
              </a:p>
              <a:p>
                <a:pPr algn="just"/>
                <a:endParaRPr lang="en-US" dirty="0"/>
              </a:p>
              <a:p>
                <a:pPr algn="just"/>
                <a:r>
                  <a:rPr lang="en-US" dirty="0" err="1"/>
                  <a:t>Nếu</a:t>
                </a:r>
                <a:r>
                  <a:rPr lang="en-US" dirty="0"/>
                  <a:t> H </a:t>
                </a:r>
                <a:r>
                  <a:rPr lang="en-US" dirty="0" err="1"/>
                  <a:t>là</a:t>
                </a:r>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m:t>
                        </m:r>
                        <m:r>
                          <a:rPr lang="en-US" i="1">
                            <a:latin typeface="Cambria Math" panose="02040503050406030204" pitchFamily="18" charset="0"/>
                          </a:rPr>
                          <m:t>𝑑</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𝑑</m:t>
                        </m:r>
                      </m:e>
                      <m:sub>
                        <m:r>
                          <a:rPr lang="en-US" i="1">
                            <a:latin typeface="Cambria Math" panose="02040503050406030204" pitchFamily="18" charset="0"/>
                          </a:rPr>
                          <m:t>2</m:t>
                        </m:r>
                      </m:sub>
                    </m:sSub>
                    <m:r>
                      <a:rPr lang="en-US" i="1">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b="0" i="1" smtClean="0">
                            <a:latin typeface="Cambria Math" panose="02040503050406030204" pitchFamily="18" charset="0"/>
                          </a:rPr>
                          <m:t>2</m:t>
                        </m:r>
                      </m:sub>
                    </m:sSub>
                    <m:r>
                      <a:rPr lang="en-US" b="0" i="1" smtClean="0">
                        <a:latin typeface="Cambria Math" panose="02040503050406030204" pitchFamily="18" charset="0"/>
                      </a:rPr>
                      <m:t>)</m:t>
                    </m:r>
                  </m:oMath>
                </a14:m>
                <a:r>
                  <a:rPr lang="en-US" dirty="0"/>
                  <a:t>-sensitive </a:t>
                </a:r>
                <a:r>
                  <a:rPr lang="en-US" dirty="0" err="1"/>
                  <a:t>thì</a:t>
                </a:r>
                <a:r>
                  <a:rPr lang="en-US" dirty="0"/>
                  <a:t> H’ </a:t>
                </a:r>
                <a:r>
                  <a:rPr lang="en-US" dirty="0" err="1"/>
                  <a:t>là</a:t>
                </a:r>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m:t>
                        </m:r>
                        <m:r>
                          <a:rPr lang="en-US" i="1">
                            <a:latin typeface="Cambria Math" panose="02040503050406030204" pitchFamily="18" charset="0"/>
                          </a:rPr>
                          <m:t>𝑑</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𝑑</m:t>
                        </m:r>
                      </m:e>
                      <m:sub>
                        <m:r>
                          <a:rPr lang="en-US" i="1">
                            <a:latin typeface="Cambria Math" panose="02040503050406030204" pitchFamily="18" charset="0"/>
                          </a:rPr>
                          <m:t>2</m:t>
                        </m:r>
                      </m:sub>
                    </m:sSub>
                    <m:r>
                      <a:rPr lang="en-US" i="1">
                        <a:latin typeface="Cambria Math" panose="02040503050406030204" pitchFamily="18" charset="0"/>
                      </a:rPr>
                      <m:t>,</m:t>
                    </m:r>
                    <m:r>
                      <a:rPr lang="en-US" b="0" i="1" smtClean="0">
                        <a:latin typeface="Cambria Math" panose="02040503050406030204" pitchFamily="18" charset="0"/>
                      </a:rPr>
                      <m:t>1−</m:t>
                    </m:r>
                    <m:sSup>
                      <m:sSupPr>
                        <m:ctrlPr>
                          <a:rPr lang="en-US" i="1" smtClean="0">
                            <a:latin typeface="Cambria Math" panose="02040503050406030204" pitchFamily="18" charset="0"/>
                          </a:rPr>
                        </m:ctrlPr>
                      </m:sSupPr>
                      <m:e>
                        <m:d>
                          <m:dPr>
                            <m:ctrlPr>
                              <a:rPr lang="en-US" b="0" i="1" smtClean="0">
                                <a:latin typeface="Cambria Math" panose="02040503050406030204" pitchFamily="18" charset="0"/>
                              </a:rPr>
                            </m:ctrlPr>
                          </m:dPr>
                          <m:e>
                            <m:r>
                              <a:rPr lang="en-US" b="0" i="1" smtClean="0">
                                <a:latin typeface="Cambria Math" panose="02040503050406030204" pitchFamily="18" charset="0"/>
                              </a:rPr>
                              <m:t>1−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1</m:t>
                                </m:r>
                              </m:sub>
                            </m:sSub>
                            <m:r>
                              <a:rPr lang="en-US" b="0" i="1" smtClean="0">
                                <a:latin typeface="Cambria Math" panose="02040503050406030204" pitchFamily="18" charset="0"/>
                              </a:rPr>
                              <m:t> </m:t>
                            </m:r>
                          </m:e>
                        </m:d>
                      </m:e>
                      <m:sup>
                        <m:r>
                          <a:rPr lang="en-US" b="0" i="1" smtClean="0">
                            <a:latin typeface="Cambria Math" panose="02040503050406030204" pitchFamily="18" charset="0"/>
                          </a:rPr>
                          <m:t>𝑟</m:t>
                        </m:r>
                      </m:sup>
                    </m:sSup>
                    <m:r>
                      <a:rPr lang="en-US" i="1">
                        <a:latin typeface="Cambria Math" panose="02040503050406030204" pitchFamily="18" charset="0"/>
                      </a:rPr>
                      <m:t>,</m:t>
                    </m:r>
                    <m:r>
                      <a:rPr lang="en-US" b="0" i="1" smtClean="0">
                        <a:latin typeface="Cambria Math" panose="02040503050406030204" pitchFamily="18" charset="0"/>
                      </a:rPr>
                      <m:t>1−</m:t>
                    </m:r>
                    <m:sSup>
                      <m:sSupPr>
                        <m:ctrlPr>
                          <a:rPr lang="en-US" i="1">
                            <a:latin typeface="Cambria Math" panose="02040503050406030204" pitchFamily="18" charset="0"/>
                          </a:rPr>
                        </m:ctrlPr>
                      </m:sSupPr>
                      <m:e>
                        <m:r>
                          <a:rPr lang="en-US" i="1">
                            <a:latin typeface="Cambria Math" panose="02040503050406030204" pitchFamily="18" charset="0"/>
                          </a:rPr>
                          <m:t>(</m:t>
                        </m:r>
                        <m:r>
                          <a:rPr lang="en-US" b="0" i="1" smtClean="0">
                            <a:latin typeface="Cambria Math" panose="02040503050406030204" pitchFamily="18" charset="0"/>
                          </a:rPr>
                          <m:t>1−</m:t>
                        </m:r>
                        <m:r>
                          <a:rPr lang="en-US" i="1">
                            <a:latin typeface="Cambria Math" panose="02040503050406030204" pitchFamily="18" charset="0"/>
                          </a:rPr>
                          <m:t> </m:t>
                        </m:r>
                        <m:sSub>
                          <m:sSubPr>
                            <m:ctrlPr>
                              <a:rPr lang="en-US" i="1" smtClean="0">
                                <a:latin typeface="Cambria Math" panose="02040503050406030204" pitchFamily="18" charset="0"/>
                              </a:rPr>
                            </m:ctrlPr>
                          </m:sSubPr>
                          <m:e>
                            <m:r>
                              <a:rPr lang="en-US" i="1">
                                <a:latin typeface="Cambria Math" panose="02040503050406030204" pitchFamily="18" charset="0"/>
                              </a:rPr>
                              <m:t>𝑝</m:t>
                            </m:r>
                          </m:e>
                          <m:sub>
                            <m:r>
                              <a:rPr lang="en-US" b="0" i="1" smtClean="0">
                                <a:latin typeface="Cambria Math" panose="02040503050406030204" pitchFamily="18" charset="0"/>
                              </a:rPr>
                              <m:t>2</m:t>
                            </m:r>
                          </m:sub>
                        </m:sSub>
                        <m:r>
                          <a:rPr lang="en-US" i="1">
                            <a:latin typeface="Cambria Math" panose="02040503050406030204" pitchFamily="18" charset="0"/>
                          </a:rPr>
                          <m:t> )</m:t>
                        </m:r>
                      </m:e>
                      <m:sup>
                        <m:r>
                          <a:rPr lang="en-US" i="1">
                            <a:latin typeface="Cambria Math" panose="02040503050406030204" pitchFamily="18" charset="0"/>
                          </a:rPr>
                          <m:t>𝑟</m:t>
                        </m:r>
                      </m:sup>
                    </m:sSup>
                    <m:r>
                      <a:rPr lang="en-US" i="1">
                        <a:latin typeface="Cambria Math" panose="02040503050406030204" pitchFamily="18" charset="0"/>
                      </a:rPr>
                      <m:t>)</m:t>
                    </m:r>
                  </m:oMath>
                </a14:m>
                <a:endParaRPr lang="en-US" dirty="0"/>
              </a:p>
              <a:p>
                <a:pPr marL="0" indent="0" algn="just">
                  <a:buNone/>
                </a:pPr>
                <a:endParaRPr lang="en-US" dirty="0"/>
              </a:p>
            </p:txBody>
          </p:sp>
        </mc:Choice>
        <mc:Fallback xmlns="">
          <p:sp>
            <p:nvSpPr>
              <p:cNvPr id="4" name="Content Placeholder 2">
                <a:extLst>
                  <a:ext uri="{FF2B5EF4-FFF2-40B4-BE49-F238E27FC236}">
                    <a16:creationId xmlns:a16="http://schemas.microsoft.com/office/drawing/2014/main" id="{58BEBE7F-629A-9847-9D50-905E5B825D9F}"/>
                  </a:ext>
                </a:extLst>
              </p:cNvPr>
              <p:cNvSpPr txBox="1">
                <a:spLocks noRot="1" noChangeAspect="1" noMove="1" noResize="1" noEditPoints="1" noAdjustHandles="1" noChangeArrowheads="1" noChangeShapeType="1" noTextEdit="1"/>
              </p:cNvSpPr>
              <p:nvPr/>
            </p:nvSpPr>
            <p:spPr>
              <a:xfrm>
                <a:off x="457200" y="1600206"/>
                <a:ext cx="8229600" cy="4525963"/>
              </a:xfrm>
              <a:prstGeom prst="rect">
                <a:avLst/>
              </a:prstGeom>
              <a:blipFill>
                <a:blip r:embed="rId2"/>
                <a:stretch>
                  <a:fillRect l="-1080" t="-1120" r="-1080"/>
                </a:stretch>
              </a:blipFill>
            </p:spPr>
            <p:txBody>
              <a:bodyPr/>
              <a:lstStyle/>
              <a:p>
                <a:r>
                  <a:rPr lang="en-US">
                    <a:noFill/>
                  </a:rPr>
                  <a:t> </a:t>
                </a:r>
              </a:p>
            </p:txBody>
          </p:sp>
        </mc:Fallback>
      </mc:AlternateContent>
    </p:spTree>
    <p:extLst>
      <p:ext uri="{BB962C8B-B14F-4D97-AF65-F5344CB8AC3E}">
        <p14:creationId xmlns:p14="http://schemas.microsoft.com/office/powerpoint/2010/main" val="150781859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0BFF24-8941-3C4F-A4DA-CFF53E366F2E}"/>
              </a:ext>
            </a:extLst>
          </p:cNvPr>
          <p:cNvSpPr>
            <a:spLocks noGrp="1"/>
          </p:cNvSpPr>
          <p:nvPr>
            <p:ph type="title"/>
          </p:nvPr>
        </p:nvSpPr>
        <p:spPr/>
        <p:txBody>
          <a:bodyPr/>
          <a:lstStyle/>
          <a:p>
            <a:r>
              <a:rPr lang="en-US" dirty="0"/>
              <a:t>AMPLIFYING HASH FUNCTION - EFFECT</a:t>
            </a:r>
          </a:p>
        </p:txBody>
      </p:sp>
      <p:sp>
        <p:nvSpPr>
          <p:cNvPr id="3" name="Slide Number Placeholder 2">
            <a:extLst>
              <a:ext uri="{FF2B5EF4-FFF2-40B4-BE49-F238E27FC236}">
                <a16:creationId xmlns:a16="http://schemas.microsoft.com/office/drawing/2014/main" id="{839F426A-F13A-8A42-96B5-44AF188257EB}"/>
              </a:ext>
            </a:extLst>
          </p:cNvPr>
          <p:cNvSpPr>
            <a:spLocks noGrp="1"/>
          </p:cNvSpPr>
          <p:nvPr>
            <p:ph type="sldNum" sz="quarter" idx="12"/>
          </p:nvPr>
        </p:nvSpPr>
        <p:spPr/>
        <p:txBody>
          <a:bodyPr/>
          <a:lstStyle/>
          <a:p>
            <a:fld id="{20B7F220-0825-4B9B-9156-FF79F33775FE}" type="slidenum">
              <a:rPr lang="vi-VN" smtClean="0"/>
              <a:t>41</a:t>
            </a:fld>
            <a:endParaRPr lang="vi-VN"/>
          </a:p>
        </p:txBody>
      </p:sp>
      <p:sp>
        <p:nvSpPr>
          <p:cNvPr id="4" name="Content Placeholder 2">
            <a:extLst>
              <a:ext uri="{FF2B5EF4-FFF2-40B4-BE49-F238E27FC236}">
                <a16:creationId xmlns:a16="http://schemas.microsoft.com/office/drawing/2014/main" id="{58BEBE7F-629A-9847-9D50-905E5B825D9F}"/>
              </a:ext>
            </a:extLst>
          </p:cNvPr>
          <p:cNvSpPr txBox="1">
            <a:spLocks/>
          </p:cNvSpPr>
          <p:nvPr/>
        </p:nvSpPr>
        <p:spPr>
          <a:xfrm>
            <a:off x="457200" y="1600206"/>
            <a:ext cx="8229600" cy="4525963"/>
          </a:xfrm>
          <a:prstGeom prst="rect">
            <a:avLst/>
          </a:prstGeom>
        </p:spPr>
        <p:txBody>
          <a:bodyPr/>
          <a:lstStyle>
            <a:lvl1pPr marL="257162" indent="-257162" algn="l" defTabSz="685766" rtl="0" eaLnBrk="1" latinLnBrk="0" hangingPunct="1">
              <a:spcBef>
                <a:spcPct val="20000"/>
              </a:spcBef>
              <a:buFont typeface="Arial" pitchFamily="34" charset="0"/>
              <a:buChar char="•"/>
              <a:defRPr sz="2400" kern="1200">
                <a:solidFill>
                  <a:schemeClr val="tx1"/>
                </a:solidFill>
                <a:latin typeface="Times New Roman" panose="02020603050405020304" pitchFamily="18" charset="0"/>
                <a:ea typeface="+mn-ea"/>
                <a:cs typeface="Times New Roman" panose="02020603050405020304" pitchFamily="18" charset="0"/>
              </a:defRPr>
            </a:lvl1pPr>
            <a:lvl2pPr marL="557185" indent="-214303" algn="l" defTabSz="685766" rtl="0" eaLnBrk="1" latinLnBrk="0" hangingPunct="1">
              <a:spcBef>
                <a:spcPct val="20000"/>
              </a:spcBef>
              <a:buFont typeface="Arial" pitchFamily="34" charset="0"/>
              <a:buChar char="–"/>
              <a:defRPr sz="2100" kern="1200">
                <a:solidFill>
                  <a:schemeClr val="tx1"/>
                </a:solidFill>
                <a:latin typeface="Times New Roman" panose="02020603050405020304" pitchFamily="18" charset="0"/>
                <a:ea typeface="+mn-ea"/>
                <a:cs typeface="Times New Roman" panose="02020603050405020304" pitchFamily="18" charset="0"/>
              </a:defRPr>
            </a:lvl2pPr>
            <a:lvl3pPr marL="857207" indent="-171442" algn="l" defTabSz="685766" rtl="0" eaLnBrk="1" latinLnBrk="0" hangingPunct="1">
              <a:spcBef>
                <a:spcPct val="20000"/>
              </a:spcBef>
              <a:buFont typeface="Arial"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3pPr>
            <a:lvl4pPr marL="1200090" indent="-171442" algn="l" defTabSz="685766" rtl="0" eaLnBrk="1" latinLnBrk="0" hangingPunct="1">
              <a:spcBef>
                <a:spcPct val="20000"/>
              </a:spcBef>
              <a:buFont typeface="Arial" pitchFamily="34" charset="0"/>
              <a:buChar char="–"/>
              <a:defRPr sz="1500" kern="1200">
                <a:solidFill>
                  <a:schemeClr val="tx1"/>
                </a:solidFill>
                <a:latin typeface="Times New Roman" panose="02020603050405020304" pitchFamily="18" charset="0"/>
                <a:ea typeface="+mn-ea"/>
                <a:cs typeface="Times New Roman" panose="02020603050405020304" pitchFamily="18" charset="0"/>
              </a:defRPr>
            </a:lvl4pPr>
            <a:lvl5pPr marL="1542973" indent="-171442" algn="l" defTabSz="685766" rtl="0" eaLnBrk="1" latinLnBrk="0" hangingPunct="1">
              <a:spcBef>
                <a:spcPct val="20000"/>
              </a:spcBef>
              <a:buFont typeface="Arial" pitchFamily="34" charset="0"/>
              <a:buChar char="»"/>
              <a:defRPr sz="1500" kern="1200">
                <a:solidFill>
                  <a:schemeClr val="tx1"/>
                </a:solidFill>
                <a:latin typeface="Times New Roman" panose="02020603050405020304" pitchFamily="18" charset="0"/>
                <a:ea typeface="+mn-ea"/>
                <a:cs typeface="Times New Roman" panose="02020603050405020304" pitchFamily="18" charset="0"/>
              </a:defRPr>
            </a:lvl5pPr>
            <a:lvl6pPr marL="1885856" indent="-171442" algn="l" defTabSz="685766"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739" indent="-171442" algn="l" defTabSz="685766"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622" indent="-171442" algn="l" defTabSz="685766"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504" indent="-171442" algn="l" defTabSz="685766"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lgn="just"/>
            <a:r>
              <a:rPr lang="vi-VN" dirty="0"/>
              <a:t>AND làm cho tất cả các probs. thu nhỏ, nhưng bằng cách chọn r chính xác, chúng ta có thể làm cho probs thấp hơn, tiệp cận 0 trong khi cao hơn thì không.</a:t>
            </a:r>
          </a:p>
          <a:p>
            <a:pPr algn="just"/>
            <a:endParaRPr lang="vi-VN" dirty="0"/>
          </a:p>
          <a:p>
            <a:pPr algn="just"/>
            <a:endParaRPr lang="vi-VN" dirty="0"/>
          </a:p>
          <a:p>
            <a:pPr algn="just"/>
            <a:endParaRPr lang="vi-VN" dirty="0"/>
          </a:p>
          <a:p>
            <a:pPr algn="just"/>
            <a:r>
              <a:rPr lang="vi-VN" dirty="0"/>
              <a:t>OR làm cho tất cả các probs tăng lên, nhưng bằng cách chọn b chính xác, chúng ta có thể làm cho probs cao hơn, tiệp cận 1 trong khi thấp hơn thì không.</a:t>
            </a:r>
            <a:endParaRPr lang="en-US" dirty="0"/>
          </a:p>
        </p:txBody>
      </p:sp>
    </p:spTree>
    <p:extLst>
      <p:ext uri="{BB962C8B-B14F-4D97-AF65-F5344CB8AC3E}">
        <p14:creationId xmlns:p14="http://schemas.microsoft.com/office/powerpoint/2010/main" val="383070469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0BFF24-8941-3C4F-A4DA-CFF53E366F2E}"/>
              </a:ext>
            </a:extLst>
          </p:cNvPr>
          <p:cNvSpPr>
            <a:spLocks noGrp="1"/>
          </p:cNvSpPr>
          <p:nvPr>
            <p:ph type="title"/>
          </p:nvPr>
        </p:nvSpPr>
        <p:spPr/>
        <p:txBody>
          <a:bodyPr/>
          <a:lstStyle/>
          <a:p>
            <a:r>
              <a:rPr lang="en-US" dirty="0"/>
              <a:t>AMPLIFYING HASH FUNCTION - EFFECT</a:t>
            </a:r>
          </a:p>
        </p:txBody>
      </p:sp>
      <p:sp>
        <p:nvSpPr>
          <p:cNvPr id="3" name="Slide Number Placeholder 2">
            <a:extLst>
              <a:ext uri="{FF2B5EF4-FFF2-40B4-BE49-F238E27FC236}">
                <a16:creationId xmlns:a16="http://schemas.microsoft.com/office/drawing/2014/main" id="{839F426A-F13A-8A42-96B5-44AF188257EB}"/>
              </a:ext>
            </a:extLst>
          </p:cNvPr>
          <p:cNvSpPr>
            <a:spLocks noGrp="1"/>
          </p:cNvSpPr>
          <p:nvPr>
            <p:ph type="sldNum" sz="quarter" idx="12"/>
          </p:nvPr>
        </p:nvSpPr>
        <p:spPr/>
        <p:txBody>
          <a:bodyPr/>
          <a:lstStyle/>
          <a:p>
            <a:fld id="{20B7F220-0825-4B9B-9156-FF79F33775FE}" type="slidenum">
              <a:rPr lang="vi-VN" smtClean="0"/>
              <a:t>42</a:t>
            </a:fld>
            <a:endParaRPr lang="vi-VN"/>
          </a:p>
        </p:txBody>
      </p:sp>
      <p:sp>
        <p:nvSpPr>
          <p:cNvPr id="4" name="Content Placeholder 2">
            <a:extLst>
              <a:ext uri="{FF2B5EF4-FFF2-40B4-BE49-F238E27FC236}">
                <a16:creationId xmlns:a16="http://schemas.microsoft.com/office/drawing/2014/main" id="{58BEBE7F-629A-9847-9D50-905E5B825D9F}"/>
              </a:ext>
            </a:extLst>
          </p:cNvPr>
          <p:cNvSpPr txBox="1">
            <a:spLocks/>
          </p:cNvSpPr>
          <p:nvPr/>
        </p:nvSpPr>
        <p:spPr>
          <a:xfrm>
            <a:off x="457200" y="1600206"/>
            <a:ext cx="8229600" cy="4525963"/>
          </a:xfrm>
          <a:prstGeom prst="rect">
            <a:avLst/>
          </a:prstGeom>
        </p:spPr>
        <p:txBody>
          <a:bodyPr/>
          <a:lstStyle>
            <a:lvl1pPr marL="257162" indent="-257162" algn="l" defTabSz="685766" rtl="0" eaLnBrk="1" latinLnBrk="0" hangingPunct="1">
              <a:spcBef>
                <a:spcPct val="20000"/>
              </a:spcBef>
              <a:buFont typeface="Arial" pitchFamily="34" charset="0"/>
              <a:buChar char="•"/>
              <a:defRPr sz="2400" kern="1200">
                <a:solidFill>
                  <a:schemeClr val="tx1"/>
                </a:solidFill>
                <a:latin typeface="Times New Roman" panose="02020603050405020304" pitchFamily="18" charset="0"/>
                <a:ea typeface="+mn-ea"/>
                <a:cs typeface="Times New Roman" panose="02020603050405020304" pitchFamily="18" charset="0"/>
              </a:defRPr>
            </a:lvl1pPr>
            <a:lvl2pPr marL="557185" indent="-214303" algn="l" defTabSz="685766" rtl="0" eaLnBrk="1" latinLnBrk="0" hangingPunct="1">
              <a:spcBef>
                <a:spcPct val="20000"/>
              </a:spcBef>
              <a:buFont typeface="Arial" pitchFamily="34" charset="0"/>
              <a:buChar char="–"/>
              <a:defRPr sz="2100" kern="1200">
                <a:solidFill>
                  <a:schemeClr val="tx1"/>
                </a:solidFill>
                <a:latin typeface="Times New Roman" panose="02020603050405020304" pitchFamily="18" charset="0"/>
                <a:ea typeface="+mn-ea"/>
                <a:cs typeface="Times New Roman" panose="02020603050405020304" pitchFamily="18" charset="0"/>
              </a:defRPr>
            </a:lvl2pPr>
            <a:lvl3pPr marL="857207" indent="-171442" algn="l" defTabSz="685766" rtl="0" eaLnBrk="1" latinLnBrk="0" hangingPunct="1">
              <a:spcBef>
                <a:spcPct val="20000"/>
              </a:spcBef>
              <a:buFont typeface="Arial"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3pPr>
            <a:lvl4pPr marL="1200090" indent="-171442" algn="l" defTabSz="685766" rtl="0" eaLnBrk="1" latinLnBrk="0" hangingPunct="1">
              <a:spcBef>
                <a:spcPct val="20000"/>
              </a:spcBef>
              <a:buFont typeface="Arial" pitchFamily="34" charset="0"/>
              <a:buChar char="–"/>
              <a:defRPr sz="1500" kern="1200">
                <a:solidFill>
                  <a:schemeClr val="tx1"/>
                </a:solidFill>
                <a:latin typeface="Times New Roman" panose="02020603050405020304" pitchFamily="18" charset="0"/>
                <a:ea typeface="+mn-ea"/>
                <a:cs typeface="Times New Roman" panose="02020603050405020304" pitchFamily="18" charset="0"/>
              </a:defRPr>
            </a:lvl4pPr>
            <a:lvl5pPr marL="1542973" indent="-171442" algn="l" defTabSz="685766" rtl="0" eaLnBrk="1" latinLnBrk="0" hangingPunct="1">
              <a:spcBef>
                <a:spcPct val="20000"/>
              </a:spcBef>
              <a:buFont typeface="Arial" pitchFamily="34" charset="0"/>
              <a:buChar char="»"/>
              <a:defRPr sz="1500" kern="1200">
                <a:solidFill>
                  <a:schemeClr val="tx1"/>
                </a:solidFill>
                <a:latin typeface="Times New Roman" panose="02020603050405020304" pitchFamily="18" charset="0"/>
                <a:ea typeface="+mn-ea"/>
                <a:cs typeface="Times New Roman" panose="02020603050405020304" pitchFamily="18" charset="0"/>
              </a:defRPr>
            </a:lvl5pPr>
            <a:lvl6pPr marL="1885856" indent="-171442" algn="l" defTabSz="685766"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739" indent="-171442" algn="l" defTabSz="685766"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622" indent="-171442" algn="l" defTabSz="685766"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504" indent="-171442" algn="l" defTabSz="685766"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endParaRPr lang="en-US" dirty="0"/>
          </a:p>
        </p:txBody>
      </p:sp>
      <p:pic>
        <p:nvPicPr>
          <p:cNvPr id="6" name="Picture 5">
            <a:extLst>
              <a:ext uri="{FF2B5EF4-FFF2-40B4-BE49-F238E27FC236}">
                <a16:creationId xmlns:a16="http://schemas.microsoft.com/office/drawing/2014/main" id="{824F90A1-7A51-854F-8651-D53FD57E7C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599339"/>
            <a:ext cx="9144000" cy="3659322"/>
          </a:xfrm>
          <a:prstGeom prst="rect">
            <a:avLst/>
          </a:prstGeom>
        </p:spPr>
      </p:pic>
    </p:spTree>
    <p:extLst>
      <p:ext uri="{BB962C8B-B14F-4D97-AF65-F5344CB8AC3E}">
        <p14:creationId xmlns:p14="http://schemas.microsoft.com/office/powerpoint/2010/main" val="4514636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0BFF24-8941-3C4F-A4DA-CFF53E366F2E}"/>
              </a:ext>
            </a:extLst>
          </p:cNvPr>
          <p:cNvSpPr>
            <a:spLocks noGrp="1"/>
          </p:cNvSpPr>
          <p:nvPr>
            <p:ph type="title"/>
          </p:nvPr>
        </p:nvSpPr>
        <p:spPr/>
        <p:txBody>
          <a:bodyPr/>
          <a:lstStyle/>
          <a:p>
            <a:r>
              <a:rPr lang="en-US" dirty="0"/>
              <a:t>AMPLIFYING HASH FUNCTION -CONSTRUCTIONS</a:t>
            </a:r>
          </a:p>
        </p:txBody>
      </p:sp>
      <p:sp>
        <p:nvSpPr>
          <p:cNvPr id="3" name="Slide Number Placeholder 2">
            <a:extLst>
              <a:ext uri="{FF2B5EF4-FFF2-40B4-BE49-F238E27FC236}">
                <a16:creationId xmlns:a16="http://schemas.microsoft.com/office/drawing/2014/main" id="{839F426A-F13A-8A42-96B5-44AF188257EB}"/>
              </a:ext>
            </a:extLst>
          </p:cNvPr>
          <p:cNvSpPr>
            <a:spLocks noGrp="1"/>
          </p:cNvSpPr>
          <p:nvPr>
            <p:ph type="sldNum" sz="quarter" idx="12"/>
          </p:nvPr>
        </p:nvSpPr>
        <p:spPr/>
        <p:txBody>
          <a:bodyPr/>
          <a:lstStyle/>
          <a:p>
            <a:fld id="{20B7F220-0825-4B9B-9156-FF79F33775FE}" type="slidenum">
              <a:rPr lang="vi-VN" smtClean="0"/>
              <a:t>43</a:t>
            </a:fld>
            <a:endParaRPr lang="vi-VN"/>
          </a:p>
        </p:txBody>
      </p:sp>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58BEBE7F-629A-9847-9D50-905E5B825D9F}"/>
                  </a:ext>
                </a:extLst>
              </p:cNvPr>
              <p:cNvSpPr txBox="1">
                <a:spLocks/>
              </p:cNvSpPr>
              <p:nvPr/>
            </p:nvSpPr>
            <p:spPr>
              <a:xfrm>
                <a:off x="457200" y="1600206"/>
                <a:ext cx="8229600" cy="4525963"/>
              </a:xfrm>
              <a:prstGeom prst="rect">
                <a:avLst/>
              </a:prstGeom>
            </p:spPr>
            <p:txBody>
              <a:bodyPr/>
              <a:lstStyle>
                <a:lvl1pPr marL="257162" indent="-257162" algn="l" defTabSz="685766" rtl="0" eaLnBrk="1" latinLnBrk="0" hangingPunct="1">
                  <a:spcBef>
                    <a:spcPct val="20000"/>
                  </a:spcBef>
                  <a:buFont typeface="Arial" pitchFamily="34" charset="0"/>
                  <a:buChar char="•"/>
                  <a:defRPr sz="2400" kern="1200">
                    <a:solidFill>
                      <a:schemeClr val="tx1"/>
                    </a:solidFill>
                    <a:latin typeface="Times New Roman" panose="02020603050405020304" pitchFamily="18" charset="0"/>
                    <a:ea typeface="+mn-ea"/>
                    <a:cs typeface="Times New Roman" panose="02020603050405020304" pitchFamily="18" charset="0"/>
                  </a:defRPr>
                </a:lvl1pPr>
                <a:lvl2pPr marL="557185" indent="-214303" algn="l" defTabSz="685766" rtl="0" eaLnBrk="1" latinLnBrk="0" hangingPunct="1">
                  <a:spcBef>
                    <a:spcPct val="20000"/>
                  </a:spcBef>
                  <a:buFont typeface="Arial" pitchFamily="34" charset="0"/>
                  <a:buChar char="–"/>
                  <a:defRPr sz="2100" kern="1200">
                    <a:solidFill>
                      <a:schemeClr val="tx1"/>
                    </a:solidFill>
                    <a:latin typeface="Times New Roman" panose="02020603050405020304" pitchFamily="18" charset="0"/>
                    <a:ea typeface="+mn-ea"/>
                    <a:cs typeface="Times New Roman" panose="02020603050405020304" pitchFamily="18" charset="0"/>
                  </a:defRPr>
                </a:lvl2pPr>
                <a:lvl3pPr marL="857207" indent="-171442" algn="l" defTabSz="685766" rtl="0" eaLnBrk="1" latinLnBrk="0" hangingPunct="1">
                  <a:spcBef>
                    <a:spcPct val="20000"/>
                  </a:spcBef>
                  <a:buFont typeface="Arial"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3pPr>
                <a:lvl4pPr marL="1200090" indent="-171442" algn="l" defTabSz="685766" rtl="0" eaLnBrk="1" latinLnBrk="0" hangingPunct="1">
                  <a:spcBef>
                    <a:spcPct val="20000"/>
                  </a:spcBef>
                  <a:buFont typeface="Arial" pitchFamily="34" charset="0"/>
                  <a:buChar char="–"/>
                  <a:defRPr sz="1500" kern="1200">
                    <a:solidFill>
                      <a:schemeClr val="tx1"/>
                    </a:solidFill>
                    <a:latin typeface="Times New Roman" panose="02020603050405020304" pitchFamily="18" charset="0"/>
                    <a:ea typeface="+mn-ea"/>
                    <a:cs typeface="Times New Roman" panose="02020603050405020304" pitchFamily="18" charset="0"/>
                  </a:defRPr>
                </a:lvl4pPr>
                <a:lvl5pPr marL="1542973" indent="-171442" algn="l" defTabSz="685766" rtl="0" eaLnBrk="1" latinLnBrk="0" hangingPunct="1">
                  <a:spcBef>
                    <a:spcPct val="20000"/>
                  </a:spcBef>
                  <a:buFont typeface="Arial" pitchFamily="34" charset="0"/>
                  <a:buChar char="»"/>
                  <a:defRPr sz="1500" kern="1200">
                    <a:solidFill>
                      <a:schemeClr val="tx1"/>
                    </a:solidFill>
                    <a:latin typeface="Times New Roman" panose="02020603050405020304" pitchFamily="18" charset="0"/>
                    <a:ea typeface="+mn-ea"/>
                    <a:cs typeface="Times New Roman" panose="02020603050405020304" pitchFamily="18" charset="0"/>
                  </a:defRPr>
                </a:lvl5pPr>
                <a:lvl6pPr marL="1885856" indent="-171442" algn="l" defTabSz="685766"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739" indent="-171442" algn="l" defTabSz="685766"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622" indent="-171442" algn="l" defTabSz="685766"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504" indent="-171442" algn="l" defTabSz="685766"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lgn="just"/>
                <a:r>
                  <a:rPr lang="en-US" dirty="0"/>
                  <a:t>r </a:t>
                </a:r>
                <a:r>
                  <a:rPr lang="en-US" dirty="0" err="1"/>
                  <a:t>cách</a:t>
                </a:r>
                <a:r>
                  <a:rPr lang="en-US" dirty="0"/>
                  <a:t> And </a:t>
                </a:r>
                <a:r>
                  <a:rPr lang="en-US" dirty="0" err="1"/>
                  <a:t>theo</a:t>
                </a:r>
                <a:r>
                  <a:rPr lang="en-US" dirty="0"/>
                  <a:t> </a:t>
                </a:r>
                <a:r>
                  <a:rPr lang="en-US" dirty="0" err="1"/>
                  <a:t>sau</a:t>
                </a:r>
                <a:r>
                  <a:rPr lang="en-US" dirty="0"/>
                  <a:t> </a:t>
                </a:r>
                <a:r>
                  <a:rPr lang="en-US" dirty="0" err="1"/>
                  <a:t>bởi</a:t>
                </a:r>
                <a:r>
                  <a:rPr lang="en-US" dirty="0"/>
                  <a:t> b </a:t>
                </a:r>
                <a:r>
                  <a:rPr lang="en-US" dirty="0" err="1"/>
                  <a:t>cách</a:t>
                </a:r>
                <a:endParaRPr lang="en-US" dirty="0"/>
              </a:p>
              <a:p>
                <a:pPr lvl="1" algn="just"/>
                <a:r>
                  <a:rPr lang="en-US" dirty="0"/>
                  <a:t>And: </a:t>
                </a:r>
                <a:r>
                  <a:rPr lang="en-US" dirty="0" err="1"/>
                  <a:t>Nếu</a:t>
                </a:r>
                <a:r>
                  <a:rPr lang="en-US" dirty="0"/>
                  <a:t> </a:t>
                </a:r>
                <a:r>
                  <a:rPr lang="en-US" dirty="0" err="1"/>
                  <a:t>các</a:t>
                </a:r>
                <a:r>
                  <a:rPr lang="en-US" dirty="0"/>
                  <a:t> “bands” </a:t>
                </a:r>
                <a:r>
                  <a:rPr lang="en-US" dirty="0" err="1"/>
                  <a:t>khớp</a:t>
                </a:r>
                <a:r>
                  <a:rPr lang="en-US" dirty="0"/>
                  <a:t> </a:t>
                </a:r>
                <a:r>
                  <a:rPr lang="en-US" dirty="0" err="1"/>
                  <a:t>với</a:t>
                </a:r>
                <a:r>
                  <a:rPr lang="en-US" dirty="0"/>
                  <a:t> </a:t>
                </a:r>
                <a:r>
                  <a:rPr lang="en-US" dirty="0" err="1"/>
                  <a:t>tất</a:t>
                </a:r>
                <a:r>
                  <a:rPr lang="en-US" dirty="0"/>
                  <a:t> </a:t>
                </a:r>
                <a:r>
                  <a:rPr lang="en-US" dirty="0" err="1"/>
                  <a:t>cả</a:t>
                </a:r>
                <a:r>
                  <a:rPr lang="en-US" dirty="0"/>
                  <a:t> </a:t>
                </a:r>
                <a:r>
                  <a:rPr lang="en-US" dirty="0" err="1"/>
                  <a:t>các</a:t>
                </a:r>
                <a:r>
                  <a:rPr lang="en-US" dirty="0"/>
                  <a:t> </a:t>
                </a:r>
                <a:r>
                  <a:rPr lang="en-US" dirty="0" err="1"/>
                  <a:t>giá</a:t>
                </a:r>
                <a:r>
                  <a:rPr lang="en-US" dirty="0"/>
                  <a:t> </a:t>
                </a:r>
                <a:r>
                  <a:rPr lang="en-US" dirty="0" err="1"/>
                  <a:t>trị</a:t>
                </a:r>
                <a:r>
                  <a:rPr lang="en-US" dirty="0"/>
                  <a:t> r </a:t>
                </a:r>
                <a:r>
                  <a:rPr lang="en-US" dirty="0" err="1"/>
                  <a:t>thì</a:t>
                </a:r>
                <a:r>
                  <a:rPr lang="en-US" dirty="0"/>
                  <a:t> </a:t>
                </a:r>
                <a:r>
                  <a:rPr lang="en-US" dirty="0" err="1"/>
                  <a:t>băm</a:t>
                </a:r>
                <a:r>
                  <a:rPr lang="en-US" dirty="0"/>
                  <a:t> </a:t>
                </a:r>
                <a:r>
                  <a:rPr lang="en-US" dirty="0" err="1"/>
                  <a:t>vào</a:t>
                </a:r>
                <a:r>
                  <a:rPr lang="en-US" dirty="0"/>
                  <a:t> </a:t>
                </a:r>
                <a:r>
                  <a:rPr lang="en-US" dirty="0" err="1"/>
                  <a:t>cùng</a:t>
                </a:r>
                <a:r>
                  <a:rPr lang="en-US" dirty="0"/>
                  <a:t> </a:t>
                </a:r>
                <a:r>
                  <a:rPr lang="en-US" dirty="0" err="1"/>
                  <a:t>một</a:t>
                </a:r>
                <a:r>
                  <a:rPr lang="en-US" dirty="0"/>
                  <a:t> </a:t>
                </a:r>
                <a:r>
                  <a:rPr lang="en-US" dirty="0" err="1"/>
                  <a:t>nhóm</a:t>
                </a:r>
                <a:endParaRPr lang="en-US" dirty="0"/>
              </a:p>
              <a:p>
                <a:pPr lvl="1" algn="just"/>
                <a:r>
                  <a:rPr lang="en-US" dirty="0"/>
                  <a:t>Or: </a:t>
                </a:r>
                <a:r>
                  <a:rPr lang="en-US" dirty="0" err="1"/>
                  <a:t>Cột</a:t>
                </a:r>
                <a:r>
                  <a:rPr lang="en-US" dirty="0"/>
                  <a:t> </a:t>
                </a:r>
                <a:r>
                  <a:rPr lang="en-US" dirty="0" err="1"/>
                  <a:t>có</a:t>
                </a:r>
                <a:r>
                  <a:rPr lang="en-US" dirty="0"/>
                  <a:t>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1 </a:t>
                </a:r>
                <a:r>
                  <a:rPr lang="en-US" dirty="0" err="1"/>
                  <a:t>nhóm</a:t>
                </a:r>
                <a:r>
                  <a:rPr lang="en-US" dirty="0"/>
                  <a:t> </a:t>
                </a:r>
                <a:r>
                  <a:rPr lang="en-US" dirty="0" err="1"/>
                  <a:t>thông</a:t>
                </a:r>
                <a:r>
                  <a:rPr lang="en-US" dirty="0"/>
                  <a:t> dung -&gt; </a:t>
                </a:r>
                <a:r>
                  <a:rPr lang="en-US" dirty="0" err="1"/>
                  <a:t>Ứng</a:t>
                </a:r>
                <a:r>
                  <a:rPr lang="en-US" dirty="0"/>
                  <a:t> </a:t>
                </a:r>
                <a:r>
                  <a:rPr lang="en-US" dirty="0" err="1"/>
                  <a:t>cử</a:t>
                </a:r>
                <a:r>
                  <a:rPr lang="en-US" dirty="0"/>
                  <a:t> </a:t>
                </a:r>
                <a:r>
                  <a:rPr lang="en-US" dirty="0" err="1"/>
                  <a:t>viên</a:t>
                </a:r>
                <a:r>
                  <a:rPr lang="en-US" dirty="0"/>
                  <a:t>.</a:t>
                </a:r>
              </a:p>
              <a:p>
                <a:pPr algn="just"/>
                <a:endParaRPr lang="en-US" dirty="0"/>
              </a:p>
              <a:p>
                <a:pPr algn="just"/>
                <a:r>
                  <a:rPr lang="en-US" dirty="0" err="1"/>
                  <a:t>Lấy</a:t>
                </a:r>
                <a:r>
                  <a:rPr lang="en-US" dirty="0"/>
                  <a:t> </a:t>
                </a:r>
                <a:r>
                  <a:rPr lang="en-US" dirty="0" err="1"/>
                  <a:t>các</a:t>
                </a:r>
                <a:r>
                  <a:rPr lang="en-US" dirty="0"/>
                  <a:t> </a:t>
                </a:r>
                <a:r>
                  <a:rPr lang="en-US" dirty="0" err="1"/>
                  <a:t>điểm</a:t>
                </a:r>
                <a:r>
                  <a:rPr lang="en-US" dirty="0"/>
                  <a:t> x, y </a:t>
                </a:r>
                <a:r>
                  <a:rPr lang="en-US" dirty="0" err="1"/>
                  <a:t>với</a:t>
                </a:r>
                <a:r>
                  <a:rPr lang="en-US" dirty="0"/>
                  <a:t> </a:t>
                </a:r>
                <a14:m>
                  <m:oMath xmlns:m="http://schemas.openxmlformats.org/officeDocument/2006/math">
                    <m:func>
                      <m:funcPr>
                        <m:ctrlPr>
                          <a:rPr lang="en-US" i="1">
                            <a:latin typeface="Cambria Math" panose="02040503050406030204" pitchFamily="18" charset="0"/>
                          </a:rPr>
                        </m:ctrlPr>
                      </m:funcPr>
                      <m:fName>
                        <m:r>
                          <m:rPr>
                            <m:sty m:val="p"/>
                          </m:rPr>
                          <a:rPr lang="en-US">
                            <a:latin typeface="Cambria Math" panose="02040503050406030204" pitchFamily="18" charset="0"/>
                          </a:rPr>
                          <m:t>Pr</m:t>
                        </m:r>
                      </m:fName>
                      <m:e>
                        <m:d>
                          <m:dPr>
                            <m:begChr m:val="["/>
                            <m:endChr m:val="]"/>
                            <m:ctrlPr>
                              <a:rPr lang="en-US" i="1">
                                <a:latin typeface="Cambria Math" panose="02040503050406030204" pitchFamily="18" charset="0"/>
                              </a:rPr>
                            </m:ctrlPr>
                          </m:dPr>
                          <m:e>
                            <m:r>
                              <a:rPr lang="en-US" i="1">
                                <a:latin typeface="Cambria Math" panose="02040503050406030204" pitchFamily="18" charset="0"/>
                              </a:rPr>
                              <m:t>h</m:t>
                            </m:r>
                            <m:d>
                              <m:dPr>
                                <m:ctrlPr>
                                  <a:rPr lang="en-US" i="1">
                                    <a:latin typeface="Cambria Math" panose="02040503050406030204" pitchFamily="18" charset="0"/>
                                  </a:rPr>
                                </m:ctrlPr>
                              </m:dPr>
                              <m:e>
                                <m:r>
                                  <a:rPr lang="en-US" i="1">
                                    <a:latin typeface="Cambria Math" panose="02040503050406030204" pitchFamily="18" charset="0"/>
                                  </a:rPr>
                                  <m:t>𝑥</m:t>
                                </m:r>
                              </m:e>
                            </m:d>
                            <m:r>
                              <a:rPr lang="en-US" i="1">
                                <a:latin typeface="Cambria Math" panose="02040503050406030204" pitchFamily="18" charset="0"/>
                              </a:rPr>
                              <m:t>=</m:t>
                            </m:r>
                            <m:r>
                              <a:rPr lang="en-US" i="1">
                                <a:latin typeface="Cambria Math" panose="02040503050406030204" pitchFamily="18" charset="0"/>
                              </a:rPr>
                              <m:t>h</m:t>
                            </m:r>
                            <m:d>
                              <m:dPr>
                                <m:ctrlPr>
                                  <a:rPr lang="en-US" i="1">
                                    <a:latin typeface="Cambria Math" panose="02040503050406030204" pitchFamily="18" charset="0"/>
                                  </a:rPr>
                                </m:ctrlPr>
                              </m:dPr>
                              <m:e>
                                <m:r>
                                  <a:rPr lang="en-US" i="1">
                                    <a:latin typeface="Cambria Math" panose="02040503050406030204" pitchFamily="18" charset="0"/>
                                  </a:rPr>
                                  <m:t>𝑦</m:t>
                                </m:r>
                              </m:e>
                            </m:d>
                          </m:e>
                        </m:d>
                        <m:r>
                          <a:rPr lang="en-US" b="0" i="1" smtClean="0">
                            <a:latin typeface="Cambria Math" panose="02040503050406030204" pitchFamily="18" charset="0"/>
                          </a:rPr>
                          <m:t>=</m:t>
                        </m:r>
                        <m:r>
                          <a:rPr lang="en-US" b="0" i="1" smtClean="0">
                            <a:latin typeface="Cambria Math" panose="02040503050406030204" pitchFamily="18" charset="0"/>
                          </a:rPr>
                          <m:t>𝑠</m:t>
                        </m:r>
                      </m:e>
                    </m:func>
                  </m:oMath>
                </a14:m>
                <a:endParaRPr lang="en-US" dirty="0"/>
              </a:p>
              <a:p>
                <a:pPr lvl="1" algn="just"/>
                <a:r>
                  <a:rPr lang="en-US" dirty="0"/>
                  <a:t>H </a:t>
                </a:r>
                <a:r>
                  <a:rPr lang="en-US" dirty="0" err="1"/>
                  <a:t>sẽ</a:t>
                </a:r>
                <a:r>
                  <a:rPr lang="en-US" dirty="0"/>
                  <a:t> </a:t>
                </a:r>
                <a:r>
                  <a:rPr lang="en-US" dirty="0" err="1"/>
                  <a:t>tính</a:t>
                </a:r>
                <a:r>
                  <a:rPr lang="en-US" dirty="0"/>
                  <a:t> (</a:t>
                </a:r>
                <a:r>
                  <a:rPr lang="en-US" dirty="0" err="1"/>
                  <a:t>x,y</a:t>
                </a:r>
                <a:r>
                  <a:rPr lang="en-US" dirty="0"/>
                  <a:t>) </a:t>
                </a:r>
                <a:r>
                  <a:rPr lang="en-US" dirty="0" err="1"/>
                  <a:t>là</a:t>
                </a:r>
                <a:r>
                  <a:rPr lang="en-US" dirty="0"/>
                  <a:t> </a:t>
                </a:r>
                <a:r>
                  <a:rPr lang="en-US" dirty="0" err="1"/>
                  <a:t>một</a:t>
                </a:r>
                <a:r>
                  <a:rPr lang="en-US" dirty="0"/>
                  <a:t> </a:t>
                </a:r>
                <a:r>
                  <a:rPr lang="en-US" dirty="0" err="1"/>
                  <a:t>ứng</a:t>
                </a:r>
                <a:r>
                  <a:rPr lang="en-US" dirty="0"/>
                  <a:t> </a:t>
                </a:r>
                <a:r>
                  <a:rPr lang="en-US" dirty="0" err="1"/>
                  <a:t>cử</a:t>
                </a:r>
                <a:r>
                  <a:rPr lang="en-US" dirty="0"/>
                  <a:t> </a:t>
                </a:r>
                <a:r>
                  <a:rPr lang="en-US" dirty="0" err="1"/>
                  <a:t>viên</a:t>
                </a:r>
                <a:r>
                  <a:rPr lang="en-US" dirty="0"/>
                  <a:t> </a:t>
                </a:r>
                <a:r>
                  <a:rPr lang="en-US" dirty="0" err="1"/>
                  <a:t>với</a:t>
                </a:r>
                <a:r>
                  <a:rPr lang="en-US" dirty="0"/>
                  <a:t> </a:t>
                </a:r>
                <a:r>
                  <a:rPr lang="en-US" dirty="0" err="1"/>
                  <a:t>xác</a:t>
                </a:r>
                <a:r>
                  <a:rPr lang="en-US" dirty="0"/>
                  <a:t> </a:t>
                </a:r>
                <a:r>
                  <a:rPr lang="en-US" dirty="0" err="1"/>
                  <a:t>suất</a:t>
                </a:r>
                <a:r>
                  <a:rPr lang="en-US" dirty="0"/>
                  <a:t> </a:t>
                </a:r>
                <a:r>
                  <a:rPr lang="en-US" dirty="0" err="1"/>
                  <a:t>là</a:t>
                </a:r>
                <a:r>
                  <a:rPr lang="en-US" dirty="0"/>
                  <a:t> s.</a:t>
                </a:r>
              </a:p>
              <a:p>
                <a:pPr lvl="1" algn="just"/>
                <a:endParaRPr lang="en-US" dirty="0"/>
              </a:p>
              <a:p>
                <a:pPr algn="just"/>
                <a:r>
                  <a:rPr lang="en-US" dirty="0"/>
                  <a:t>Construction (And or Or) </a:t>
                </a:r>
                <a:r>
                  <a:rPr lang="en-US" dirty="0" err="1"/>
                  <a:t>sẽ</a:t>
                </a:r>
                <a:r>
                  <a:rPr lang="en-US" dirty="0"/>
                  <a:t> </a:t>
                </a:r>
                <a:r>
                  <a:rPr lang="en-US" dirty="0" err="1"/>
                  <a:t>làm</a:t>
                </a:r>
                <a:r>
                  <a:rPr lang="en-US" dirty="0"/>
                  <a:t> (</a:t>
                </a:r>
                <a:r>
                  <a:rPr lang="en-US" dirty="0" err="1"/>
                  <a:t>x,y</a:t>
                </a:r>
                <a:r>
                  <a:rPr lang="en-US" dirty="0"/>
                  <a:t>) – </a:t>
                </a:r>
                <a:r>
                  <a:rPr lang="en-US" dirty="0" err="1"/>
                  <a:t>một</a:t>
                </a:r>
                <a:r>
                  <a:rPr lang="en-US" dirty="0"/>
                  <a:t> </a:t>
                </a:r>
                <a:r>
                  <a:rPr lang="en-US" dirty="0" err="1"/>
                  <a:t>ứng</a:t>
                </a:r>
                <a:r>
                  <a:rPr lang="en-US" dirty="0"/>
                  <a:t> </a:t>
                </a:r>
                <a:r>
                  <a:rPr lang="en-US" dirty="0" err="1"/>
                  <a:t>cử</a:t>
                </a:r>
                <a:r>
                  <a:rPr lang="en-US" dirty="0"/>
                  <a:t> </a:t>
                </a:r>
                <a:r>
                  <a:rPr lang="en-US" dirty="0" err="1"/>
                  <a:t>viên</a:t>
                </a:r>
                <a:r>
                  <a:rPr lang="en-US" dirty="0"/>
                  <a:t> </a:t>
                </a:r>
                <a:r>
                  <a:rPr lang="en-US" dirty="0" err="1"/>
                  <a:t>với</a:t>
                </a:r>
                <a:r>
                  <a:rPr lang="en-US" dirty="0"/>
                  <a:t> </a:t>
                </a:r>
                <a:r>
                  <a:rPr lang="en-US" dirty="0" err="1"/>
                  <a:t>xác</a:t>
                </a:r>
                <a:r>
                  <a:rPr lang="en-US" dirty="0"/>
                  <a:t> </a:t>
                </a:r>
                <a:r>
                  <a:rPr lang="en-US" dirty="0" err="1"/>
                  <a:t>suất</a:t>
                </a:r>
                <a:r>
                  <a:rPr lang="en-US" dirty="0"/>
                  <a:t> </a:t>
                </a:r>
                <a14:m>
                  <m:oMath xmlns:m="http://schemas.openxmlformats.org/officeDocument/2006/math">
                    <m:r>
                      <a:rPr lang="en-US" b="0" i="1" smtClean="0">
                        <a:latin typeface="Cambria Math" panose="02040503050406030204" pitchFamily="18" charset="0"/>
                      </a:rPr>
                      <m:t>1−</m:t>
                    </m:r>
                    <m:sSup>
                      <m:sSupPr>
                        <m:ctrlPr>
                          <a:rPr lang="en-US" b="0" i="1" smtClean="0">
                            <a:latin typeface="Cambria Math" panose="02040503050406030204" pitchFamily="18" charset="0"/>
                          </a:rPr>
                        </m:ctrlPr>
                      </m:sSupPr>
                      <m:e>
                        <m:r>
                          <a:rPr lang="en-US" b="0" i="1" smtClean="0">
                            <a:latin typeface="Cambria Math" panose="02040503050406030204" pitchFamily="18" charset="0"/>
                          </a:rPr>
                          <m:t>(1−</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𝑠</m:t>
                            </m:r>
                          </m:e>
                          <m:sup>
                            <m:r>
                              <a:rPr lang="en-US" b="0" i="1" smtClean="0">
                                <a:latin typeface="Cambria Math" panose="02040503050406030204" pitchFamily="18" charset="0"/>
                              </a:rPr>
                              <m:t>𝑟</m:t>
                            </m:r>
                          </m:sup>
                        </m:sSup>
                        <m:r>
                          <a:rPr lang="en-US" b="0" i="1" smtClean="0">
                            <a:latin typeface="Cambria Math" panose="02040503050406030204" pitchFamily="18" charset="0"/>
                          </a:rPr>
                          <m:t>)</m:t>
                        </m:r>
                      </m:e>
                      <m:sup>
                        <m:r>
                          <a:rPr lang="en-US" b="0" i="1" smtClean="0">
                            <a:latin typeface="Cambria Math" panose="02040503050406030204" pitchFamily="18" charset="0"/>
                          </a:rPr>
                          <m:t>𝑏</m:t>
                        </m:r>
                      </m:sup>
                    </m:sSup>
                  </m:oMath>
                </a14:m>
                <a:endParaRPr lang="en-US" dirty="0"/>
              </a:p>
            </p:txBody>
          </p:sp>
        </mc:Choice>
        <mc:Fallback xmlns="">
          <p:sp>
            <p:nvSpPr>
              <p:cNvPr id="4" name="Content Placeholder 2">
                <a:extLst>
                  <a:ext uri="{FF2B5EF4-FFF2-40B4-BE49-F238E27FC236}">
                    <a16:creationId xmlns:a16="http://schemas.microsoft.com/office/drawing/2014/main" id="{58BEBE7F-629A-9847-9D50-905E5B825D9F}"/>
                  </a:ext>
                </a:extLst>
              </p:cNvPr>
              <p:cNvSpPr txBox="1">
                <a:spLocks noRot="1" noChangeAspect="1" noMove="1" noResize="1" noEditPoints="1" noAdjustHandles="1" noChangeArrowheads="1" noChangeShapeType="1" noTextEdit="1"/>
              </p:cNvSpPr>
              <p:nvPr/>
            </p:nvSpPr>
            <p:spPr>
              <a:xfrm>
                <a:off x="457200" y="1600206"/>
                <a:ext cx="8229600" cy="4525963"/>
              </a:xfrm>
              <a:prstGeom prst="rect">
                <a:avLst/>
              </a:prstGeom>
              <a:blipFill>
                <a:blip r:embed="rId2"/>
                <a:stretch>
                  <a:fillRect l="-1080" t="-1120" r="-1080"/>
                </a:stretch>
              </a:blipFill>
            </p:spPr>
            <p:txBody>
              <a:bodyPr/>
              <a:lstStyle/>
              <a:p>
                <a:r>
                  <a:rPr lang="en-US">
                    <a:noFill/>
                  </a:rPr>
                  <a:t> </a:t>
                </a:r>
              </a:p>
            </p:txBody>
          </p:sp>
        </mc:Fallback>
      </mc:AlternateContent>
    </p:spTree>
    <p:extLst>
      <p:ext uri="{BB962C8B-B14F-4D97-AF65-F5344CB8AC3E}">
        <p14:creationId xmlns:p14="http://schemas.microsoft.com/office/powerpoint/2010/main" val="399012430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0BFF24-8941-3C4F-A4DA-CFF53E366F2E}"/>
              </a:ext>
            </a:extLst>
          </p:cNvPr>
          <p:cNvSpPr>
            <a:spLocks noGrp="1"/>
          </p:cNvSpPr>
          <p:nvPr>
            <p:ph type="title"/>
          </p:nvPr>
        </p:nvSpPr>
        <p:spPr/>
        <p:txBody>
          <a:bodyPr/>
          <a:lstStyle/>
          <a:p>
            <a:r>
              <a:rPr lang="en-US" dirty="0"/>
              <a:t>AMPLIFYING HASH FUNCTION -CONSTRUCTIONS</a:t>
            </a:r>
          </a:p>
        </p:txBody>
      </p:sp>
      <p:sp>
        <p:nvSpPr>
          <p:cNvPr id="3" name="Slide Number Placeholder 2">
            <a:extLst>
              <a:ext uri="{FF2B5EF4-FFF2-40B4-BE49-F238E27FC236}">
                <a16:creationId xmlns:a16="http://schemas.microsoft.com/office/drawing/2014/main" id="{839F426A-F13A-8A42-96B5-44AF188257EB}"/>
              </a:ext>
            </a:extLst>
          </p:cNvPr>
          <p:cNvSpPr>
            <a:spLocks noGrp="1"/>
          </p:cNvSpPr>
          <p:nvPr>
            <p:ph type="sldNum" sz="quarter" idx="12"/>
          </p:nvPr>
        </p:nvSpPr>
        <p:spPr/>
        <p:txBody>
          <a:bodyPr/>
          <a:lstStyle/>
          <a:p>
            <a:fld id="{20B7F220-0825-4B9B-9156-FF79F33775FE}" type="slidenum">
              <a:rPr lang="vi-VN" smtClean="0"/>
              <a:t>44</a:t>
            </a:fld>
            <a:endParaRPr lang="vi-VN"/>
          </a:p>
        </p:txBody>
      </p:sp>
      <p:sp>
        <p:nvSpPr>
          <p:cNvPr id="4" name="Content Placeholder 2">
            <a:extLst>
              <a:ext uri="{FF2B5EF4-FFF2-40B4-BE49-F238E27FC236}">
                <a16:creationId xmlns:a16="http://schemas.microsoft.com/office/drawing/2014/main" id="{58BEBE7F-629A-9847-9D50-905E5B825D9F}"/>
              </a:ext>
            </a:extLst>
          </p:cNvPr>
          <p:cNvSpPr txBox="1">
            <a:spLocks/>
          </p:cNvSpPr>
          <p:nvPr/>
        </p:nvSpPr>
        <p:spPr>
          <a:xfrm>
            <a:off x="457200" y="1600206"/>
            <a:ext cx="8229600" cy="4525963"/>
          </a:xfrm>
          <a:prstGeom prst="rect">
            <a:avLst/>
          </a:prstGeom>
        </p:spPr>
        <p:txBody>
          <a:bodyPr/>
          <a:lstStyle>
            <a:lvl1pPr marL="257162" indent="-257162" algn="l" defTabSz="685766" rtl="0" eaLnBrk="1" latinLnBrk="0" hangingPunct="1">
              <a:spcBef>
                <a:spcPct val="20000"/>
              </a:spcBef>
              <a:buFont typeface="Arial" pitchFamily="34" charset="0"/>
              <a:buChar char="•"/>
              <a:defRPr sz="2400" kern="1200">
                <a:solidFill>
                  <a:schemeClr val="tx1"/>
                </a:solidFill>
                <a:latin typeface="Times New Roman" panose="02020603050405020304" pitchFamily="18" charset="0"/>
                <a:ea typeface="+mn-ea"/>
                <a:cs typeface="Times New Roman" panose="02020603050405020304" pitchFamily="18" charset="0"/>
              </a:defRPr>
            </a:lvl1pPr>
            <a:lvl2pPr marL="557185" indent="-214303" algn="l" defTabSz="685766" rtl="0" eaLnBrk="1" latinLnBrk="0" hangingPunct="1">
              <a:spcBef>
                <a:spcPct val="20000"/>
              </a:spcBef>
              <a:buFont typeface="Arial" pitchFamily="34" charset="0"/>
              <a:buChar char="–"/>
              <a:defRPr sz="2100" kern="1200">
                <a:solidFill>
                  <a:schemeClr val="tx1"/>
                </a:solidFill>
                <a:latin typeface="Times New Roman" panose="02020603050405020304" pitchFamily="18" charset="0"/>
                <a:ea typeface="+mn-ea"/>
                <a:cs typeface="Times New Roman" panose="02020603050405020304" pitchFamily="18" charset="0"/>
              </a:defRPr>
            </a:lvl2pPr>
            <a:lvl3pPr marL="857207" indent="-171442" algn="l" defTabSz="685766" rtl="0" eaLnBrk="1" latinLnBrk="0" hangingPunct="1">
              <a:spcBef>
                <a:spcPct val="20000"/>
              </a:spcBef>
              <a:buFont typeface="Arial"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3pPr>
            <a:lvl4pPr marL="1200090" indent="-171442" algn="l" defTabSz="685766" rtl="0" eaLnBrk="1" latinLnBrk="0" hangingPunct="1">
              <a:spcBef>
                <a:spcPct val="20000"/>
              </a:spcBef>
              <a:buFont typeface="Arial" pitchFamily="34" charset="0"/>
              <a:buChar char="–"/>
              <a:defRPr sz="1500" kern="1200">
                <a:solidFill>
                  <a:schemeClr val="tx1"/>
                </a:solidFill>
                <a:latin typeface="Times New Roman" panose="02020603050405020304" pitchFamily="18" charset="0"/>
                <a:ea typeface="+mn-ea"/>
                <a:cs typeface="Times New Roman" panose="02020603050405020304" pitchFamily="18" charset="0"/>
              </a:defRPr>
            </a:lvl4pPr>
            <a:lvl5pPr marL="1542973" indent="-171442" algn="l" defTabSz="685766" rtl="0" eaLnBrk="1" latinLnBrk="0" hangingPunct="1">
              <a:spcBef>
                <a:spcPct val="20000"/>
              </a:spcBef>
              <a:buFont typeface="Arial" pitchFamily="34" charset="0"/>
              <a:buChar char="»"/>
              <a:defRPr sz="1500" kern="1200">
                <a:solidFill>
                  <a:schemeClr val="tx1"/>
                </a:solidFill>
                <a:latin typeface="Times New Roman" panose="02020603050405020304" pitchFamily="18" charset="0"/>
                <a:ea typeface="+mn-ea"/>
                <a:cs typeface="Times New Roman" panose="02020603050405020304" pitchFamily="18" charset="0"/>
              </a:defRPr>
            </a:lvl5pPr>
            <a:lvl6pPr marL="1885856" indent="-171442" algn="l" defTabSz="685766"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739" indent="-171442" algn="l" defTabSz="685766"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622" indent="-171442" algn="l" defTabSz="685766"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504" indent="-171442" algn="l" defTabSz="685766"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lgn="just"/>
            <a:r>
              <a:rPr lang="en-US" dirty="0" err="1"/>
              <a:t>Ví</a:t>
            </a:r>
            <a:r>
              <a:rPr lang="en-US" dirty="0"/>
              <a:t> </a:t>
            </a:r>
            <a:r>
              <a:rPr lang="en-US" dirty="0" err="1"/>
              <a:t>dụ</a:t>
            </a:r>
            <a:r>
              <a:rPr lang="en-US" dirty="0"/>
              <a:t> </a:t>
            </a:r>
            <a:r>
              <a:rPr lang="en-US" dirty="0" err="1"/>
              <a:t>với</a:t>
            </a:r>
            <a:r>
              <a:rPr lang="en-US" dirty="0"/>
              <a:t> H </a:t>
            </a:r>
            <a:r>
              <a:rPr lang="en-US" dirty="0" err="1"/>
              <a:t>và</a:t>
            </a:r>
            <a:r>
              <a:rPr lang="en-US" dirty="0"/>
              <a:t> construct H’ </a:t>
            </a:r>
            <a:r>
              <a:rPr lang="en-US" dirty="0" err="1"/>
              <a:t>được</a:t>
            </a:r>
            <a:r>
              <a:rPr lang="en-US" dirty="0"/>
              <a:t> </a:t>
            </a:r>
            <a:r>
              <a:rPr lang="en-US" dirty="0" err="1"/>
              <a:t>xây</a:t>
            </a:r>
            <a:r>
              <a:rPr lang="en-US" dirty="0"/>
              <a:t> dung </a:t>
            </a:r>
            <a:r>
              <a:rPr lang="en-US" dirty="0" err="1"/>
              <a:t>với</a:t>
            </a:r>
            <a:r>
              <a:rPr lang="en-US" dirty="0"/>
              <a:t> r = 4, </a:t>
            </a:r>
            <a:r>
              <a:rPr lang="en-US" dirty="0" err="1"/>
              <a:t>sau</a:t>
            </a:r>
            <a:r>
              <a:rPr lang="en-US" dirty="0"/>
              <a:t> </a:t>
            </a:r>
            <a:r>
              <a:rPr lang="en-US" dirty="0" err="1"/>
              <a:t>đó</a:t>
            </a:r>
            <a:r>
              <a:rPr lang="en-US" dirty="0"/>
              <a:t> construct H’’ </a:t>
            </a:r>
            <a:r>
              <a:rPr lang="en-US" dirty="0" err="1"/>
              <a:t>được</a:t>
            </a:r>
            <a:r>
              <a:rPr lang="en-US" dirty="0"/>
              <a:t> </a:t>
            </a:r>
            <a:r>
              <a:rPr lang="en-US" dirty="0" err="1"/>
              <a:t>xây</a:t>
            </a:r>
            <a:r>
              <a:rPr lang="en-US" dirty="0"/>
              <a:t> dung </a:t>
            </a:r>
            <a:r>
              <a:rPr lang="en-US" dirty="0" err="1"/>
              <a:t>từ</a:t>
            </a:r>
            <a:r>
              <a:rPr lang="en-US" dirty="0"/>
              <a:t> H’ </a:t>
            </a:r>
            <a:r>
              <a:rPr lang="en-US" dirty="0" err="1"/>
              <a:t>với</a:t>
            </a:r>
            <a:r>
              <a:rPr lang="en-US" dirty="0"/>
              <a:t> b = 4</a:t>
            </a:r>
          </a:p>
        </p:txBody>
      </p:sp>
      <p:pic>
        <p:nvPicPr>
          <p:cNvPr id="10" name="Picture 9">
            <a:extLst>
              <a:ext uri="{FF2B5EF4-FFF2-40B4-BE49-F238E27FC236}">
                <a16:creationId xmlns:a16="http://schemas.microsoft.com/office/drawing/2014/main" id="{30E97DA6-3D22-3344-B5D7-B655A181E6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0994" y="2392018"/>
            <a:ext cx="6382012" cy="3964344"/>
          </a:xfrm>
          <a:prstGeom prst="rect">
            <a:avLst/>
          </a:prstGeom>
        </p:spPr>
      </p:pic>
    </p:spTree>
    <p:extLst>
      <p:ext uri="{BB962C8B-B14F-4D97-AF65-F5344CB8AC3E}">
        <p14:creationId xmlns:p14="http://schemas.microsoft.com/office/powerpoint/2010/main" val="191200352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0BFF24-8941-3C4F-A4DA-CFF53E366F2E}"/>
              </a:ext>
            </a:extLst>
          </p:cNvPr>
          <p:cNvSpPr>
            <a:spLocks noGrp="1"/>
          </p:cNvSpPr>
          <p:nvPr>
            <p:ph type="title"/>
          </p:nvPr>
        </p:nvSpPr>
        <p:spPr/>
        <p:txBody>
          <a:bodyPr/>
          <a:lstStyle/>
          <a:p>
            <a:r>
              <a:rPr lang="en-US" dirty="0"/>
              <a:t>HOW TO CHOOSE r AND b</a:t>
            </a:r>
          </a:p>
        </p:txBody>
      </p:sp>
      <p:sp>
        <p:nvSpPr>
          <p:cNvPr id="3" name="Slide Number Placeholder 2">
            <a:extLst>
              <a:ext uri="{FF2B5EF4-FFF2-40B4-BE49-F238E27FC236}">
                <a16:creationId xmlns:a16="http://schemas.microsoft.com/office/drawing/2014/main" id="{839F426A-F13A-8A42-96B5-44AF188257EB}"/>
              </a:ext>
            </a:extLst>
          </p:cNvPr>
          <p:cNvSpPr>
            <a:spLocks noGrp="1"/>
          </p:cNvSpPr>
          <p:nvPr>
            <p:ph type="sldNum" sz="quarter" idx="12"/>
          </p:nvPr>
        </p:nvSpPr>
        <p:spPr/>
        <p:txBody>
          <a:bodyPr/>
          <a:lstStyle/>
          <a:p>
            <a:fld id="{20B7F220-0825-4B9B-9156-FF79F33775FE}" type="slidenum">
              <a:rPr lang="vi-VN" smtClean="0"/>
              <a:t>45</a:t>
            </a:fld>
            <a:endParaRPr lang="vi-VN"/>
          </a:p>
        </p:txBody>
      </p:sp>
      <p:sp>
        <p:nvSpPr>
          <p:cNvPr id="4" name="Content Placeholder 2">
            <a:extLst>
              <a:ext uri="{FF2B5EF4-FFF2-40B4-BE49-F238E27FC236}">
                <a16:creationId xmlns:a16="http://schemas.microsoft.com/office/drawing/2014/main" id="{58BEBE7F-629A-9847-9D50-905E5B825D9F}"/>
              </a:ext>
            </a:extLst>
          </p:cNvPr>
          <p:cNvSpPr txBox="1">
            <a:spLocks/>
          </p:cNvSpPr>
          <p:nvPr/>
        </p:nvSpPr>
        <p:spPr>
          <a:xfrm>
            <a:off x="457200" y="1600206"/>
            <a:ext cx="8229600" cy="4525963"/>
          </a:xfrm>
          <a:prstGeom prst="rect">
            <a:avLst/>
          </a:prstGeom>
        </p:spPr>
        <p:txBody>
          <a:bodyPr/>
          <a:lstStyle>
            <a:lvl1pPr marL="257162" indent="-257162" algn="l" defTabSz="685766" rtl="0" eaLnBrk="1" latinLnBrk="0" hangingPunct="1">
              <a:spcBef>
                <a:spcPct val="20000"/>
              </a:spcBef>
              <a:buFont typeface="Arial" pitchFamily="34" charset="0"/>
              <a:buChar char="•"/>
              <a:defRPr sz="2400" kern="1200">
                <a:solidFill>
                  <a:schemeClr val="tx1"/>
                </a:solidFill>
                <a:latin typeface="Times New Roman" panose="02020603050405020304" pitchFamily="18" charset="0"/>
                <a:ea typeface="+mn-ea"/>
                <a:cs typeface="Times New Roman" panose="02020603050405020304" pitchFamily="18" charset="0"/>
              </a:defRPr>
            </a:lvl1pPr>
            <a:lvl2pPr marL="557185" indent="-214303" algn="l" defTabSz="685766" rtl="0" eaLnBrk="1" latinLnBrk="0" hangingPunct="1">
              <a:spcBef>
                <a:spcPct val="20000"/>
              </a:spcBef>
              <a:buFont typeface="Arial" pitchFamily="34" charset="0"/>
              <a:buChar char="–"/>
              <a:defRPr sz="2100" kern="1200">
                <a:solidFill>
                  <a:schemeClr val="tx1"/>
                </a:solidFill>
                <a:latin typeface="Times New Roman" panose="02020603050405020304" pitchFamily="18" charset="0"/>
                <a:ea typeface="+mn-ea"/>
                <a:cs typeface="Times New Roman" panose="02020603050405020304" pitchFamily="18" charset="0"/>
              </a:defRPr>
            </a:lvl2pPr>
            <a:lvl3pPr marL="857207" indent="-171442" algn="l" defTabSz="685766" rtl="0" eaLnBrk="1" latinLnBrk="0" hangingPunct="1">
              <a:spcBef>
                <a:spcPct val="20000"/>
              </a:spcBef>
              <a:buFont typeface="Arial"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3pPr>
            <a:lvl4pPr marL="1200090" indent="-171442" algn="l" defTabSz="685766" rtl="0" eaLnBrk="1" latinLnBrk="0" hangingPunct="1">
              <a:spcBef>
                <a:spcPct val="20000"/>
              </a:spcBef>
              <a:buFont typeface="Arial" pitchFamily="34" charset="0"/>
              <a:buChar char="–"/>
              <a:defRPr sz="1500" kern="1200">
                <a:solidFill>
                  <a:schemeClr val="tx1"/>
                </a:solidFill>
                <a:latin typeface="Times New Roman" panose="02020603050405020304" pitchFamily="18" charset="0"/>
                <a:ea typeface="+mn-ea"/>
                <a:cs typeface="Times New Roman" panose="02020603050405020304" pitchFamily="18" charset="0"/>
              </a:defRPr>
            </a:lvl4pPr>
            <a:lvl5pPr marL="1542973" indent="-171442" algn="l" defTabSz="685766" rtl="0" eaLnBrk="1" latinLnBrk="0" hangingPunct="1">
              <a:spcBef>
                <a:spcPct val="20000"/>
              </a:spcBef>
              <a:buFont typeface="Arial" pitchFamily="34" charset="0"/>
              <a:buChar char="»"/>
              <a:defRPr sz="1500" kern="1200">
                <a:solidFill>
                  <a:schemeClr val="tx1"/>
                </a:solidFill>
                <a:latin typeface="Times New Roman" panose="02020603050405020304" pitchFamily="18" charset="0"/>
                <a:ea typeface="+mn-ea"/>
                <a:cs typeface="Times New Roman" panose="02020603050405020304" pitchFamily="18" charset="0"/>
              </a:defRPr>
            </a:lvl5pPr>
            <a:lvl6pPr marL="1885856" indent="-171442" algn="l" defTabSz="685766"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739" indent="-171442" algn="l" defTabSz="685766"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622" indent="-171442" algn="l" defTabSz="685766"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504" indent="-171442" algn="l" defTabSz="685766"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n-US" dirty="0" err="1"/>
              <a:t>Với</a:t>
            </a:r>
            <a:r>
              <a:rPr lang="en-US" dirty="0"/>
              <a:t> 50 hash-function (r = 5, b = 10)</a:t>
            </a:r>
          </a:p>
        </p:txBody>
      </p:sp>
      <p:pic>
        <p:nvPicPr>
          <p:cNvPr id="6" name="Picture 5">
            <a:extLst>
              <a:ext uri="{FF2B5EF4-FFF2-40B4-BE49-F238E27FC236}">
                <a16:creationId xmlns:a16="http://schemas.microsoft.com/office/drawing/2014/main" id="{53F930D4-7C54-984D-9A2F-4B6A3DB4F2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85905" y="1959384"/>
            <a:ext cx="4900895" cy="4674421"/>
          </a:xfrm>
          <a:prstGeom prst="rect">
            <a:avLst/>
          </a:prstGeom>
        </p:spPr>
      </p:pic>
      <p:pic>
        <p:nvPicPr>
          <p:cNvPr id="13" name="Picture 12">
            <a:extLst>
              <a:ext uri="{FF2B5EF4-FFF2-40B4-BE49-F238E27FC236}">
                <a16:creationId xmlns:a16="http://schemas.microsoft.com/office/drawing/2014/main" id="{35D8FE25-19BC-6141-B0A0-8B01762F901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6718" y="1959384"/>
            <a:ext cx="3127940" cy="4396978"/>
          </a:xfrm>
          <a:prstGeom prst="rect">
            <a:avLst/>
          </a:prstGeom>
        </p:spPr>
      </p:pic>
    </p:spTree>
    <p:extLst>
      <p:ext uri="{BB962C8B-B14F-4D97-AF65-F5344CB8AC3E}">
        <p14:creationId xmlns:p14="http://schemas.microsoft.com/office/powerpoint/2010/main" val="356395074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0BFF24-8941-3C4F-A4DA-CFF53E366F2E}"/>
              </a:ext>
            </a:extLst>
          </p:cNvPr>
          <p:cNvSpPr>
            <a:spLocks noGrp="1"/>
          </p:cNvSpPr>
          <p:nvPr>
            <p:ph type="title"/>
          </p:nvPr>
        </p:nvSpPr>
        <p:spPr/>
        <p:txBody>
          <a:bodyPr/>
          <a:lstStyle/>
          <a:p>
            <a:r>
              <a:rPr lang="en-US" dirty="0"/>
              <a:t>HOW TO CHOOSE r AND b</a:t>
            </a:r>
          </a:p>
        </p:txBody>
      </p:sp>
      <p:sp>
        <p:nvSpPr>
          <p:cNvPr id="3" name="Slide Number Placeholder 2">
            <a:extLst>
              <a:ext uri="{FF2B5EF4-FFF2-40B4-BE49-F238E27FC236}">
                <a16:creationId xmlns:a16="http://schemas.microsoft.com/office/drawing/2014/main" id="{839F426A-F13A-8A42-96B5-44AF188257EB}"/>
              </a:ext>
            </a:extLst>
          </p:cNvPr>
          <p:cNvSpPr>
            <a:spLocks noGrp="1"/>
          </p:cNvSpPr>
          <p:nvPr>
            <p:ph type="sldNum" sz="quarter" idx="12"/>
          </p:nvPr>
        </p:nvSpPr>
        <p:spPr/>
        <p:txBody>
          <a:bodyPr/>
          <a:lstStyle/>
          <a:p>
            <a:fld id="{20B7F220-0825-4B9B-9156-FF79F33775FE}" type="slidenum">
              <a:rPr lang="vi-VN" smtClean="0"/>
              <a:t>46</a:t>
            </a:fld>
            <a:endParaRPr lang="vi-VN"/>
          </a:p>
        </p:txBody>
      </p:sp>
      <p:sp>
        <p:nvSpPr>
          <p:cNvPr id="4" name="Content Placeholder 2">
            <a:extLst>
              <a:ext uri="{FF2B5EF4-FFF2-40B4-BE49-F238E27FC236}">
                <a16:creationId xmlns:a16="http://schemas.microsoft.com/office/drawing/2014/main" id="{58BEBE7F-629A-9847-9D50-905E5B825D9F}"/>
              </a:ext>
            </a:extLst>
          </p:cNvPr>
          <p:cNvSpPr txBox="1">
            <a:spLocks/>
          </p:cNvSpPr>
          <p:nvPr/>
        </p:nvSpPr>
        <p:spPr>
          <a:xfrm>
            <a:off x="457200" y="1600206"/>
            <a:ext cx="8229600" cy="4525963"/>
          </a:xfrm>
          <a:prstGeom prst="rect">
            <a:avLst/>
          </a:prstGeom>
        </p:spPr>
        <p:txBody>
          <a:bodyPr/>
          <a:lstStyle>
            <a:lvl1pPr marL="257162" indent="-257162" algn="l" defTabSz="685766" rtl="0" eaLnBrk="1" latinLnBrk="0" hangingPunct="1">
              <a:spcBef>
                <a:spcPct val="20000"/>
              </a:spcBef>
              <a:buFont typeface="Arial" pitchFamily="34" charset="0"/>
              <a:buChar char="•"/>
              <a:defRPr sz="2400" kern="1200">
                <a:solidFill>
                  <a:schemeClr val="tx1"/>
                </a:solidFill>
                <a:latin typeface="Times New Roman" panose="02020603050405020304" pitchFamily="18" charset="0"/>
                <a:ea typeface="+mn-ea"/>
                <a:cs typeface="Times New Roman" panose="02020603050405020304" pitchFamily="18" charset="0"/>
              </a:defRPr>
            </a:lvl1pPr>
            <a:lvl2pPr marL="557185" indent="-214303" algn="l" defTabSz="685766" rtl="0" eaLnBrk="1" latinLnBrk="0" hangingPunct="1">
              <a:spcBef>
                <a:spcPct val="20000"/>
              </a:spcBef>
              <a:buFont typeface="Arial" pitchFamily="34" charset="0"/>
              <a:buChar char="–"/>
              <a:defRPr sz="2100" kern="1200">
                <a:solidFill>
                  <a:schemeClr val="tx1"/>
                </a:solidFill>
                <a:latin typeface="Times New Roman" panose="02020603050405020304" pitchFamily="18" charset="0"/>
                <a:ea typeface="+mn-ea"/>
                <a:cs typeface="Times New Roman" panose="02020603050405020304" pitchFamily="18" charset="0"/>
              </a:defRPr>
            </a:lvl2pPr>
            <a:lvl3pPr marL="857207" indent="-171442" algn="l" defTabSz="685766" rtl="0" eaLnBrk="1" latinLnBrk="0" hangingPunct="1">
              <a:spcBef>
                <a:spcPct val="20000"/>
              </a:spcBef>
              <a:buFont typeface="Arial"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3pPr>
            <a:lvl4pPr marL="1200090" indent="-171442" algn="l" defTabSz="685766" rtl="0" eaLnBrk="1" latinLnBrk="0" hangingPunct="1">
              <a:spcBef>
                <a:spcPct val="20000"/>
              </a:spcBef>
              <a:buFont typeface="Arial" pitchFamily="34" charset="0"/>
              <a:buChar char="–"/>
              <a:defRPr sz="1500" kern="1200">
                <a:solidFill>
                  <a:schemeClr val="tx1"/>
                </a:solidFill>
                <a:latin typeface="Times New Roman" panose="02020603050405020304" pitchFamily="18" charset="0"/>
                <a:ea typeface="+mn-ea"/>
                <a:cs typeface="Times New Roman" panose="02020603050405020304" pitchFamily="18" charset="0"/>
              </a:defRPr>
            </a:lvl4pPr>
            <a:lvl5pPr marL="1542973" indent="-171442" algn="l" defTabSz="685766" rtl="0" eaLnBrk="1" latinLnBrk="0" hangingPunct="1">
              <a:spcBef>
                <a:spcPct val="20000"/>
              </a:spcBef>
              <a:buFont typeface="Arial" pitchFamily="34" charset="0"/>
              <a:buChar char="»"/>
              <a:defRPr sz="1500" kern="1200">
                <a:solidFill>
                  <a:schemeClr val="tx1"/>
                </a:solidFill>
                <a:latin typeface="Times New Roman" panose="02020603050405020304" pitchFamily="18" charset="0"/>
                <a:ea typeface="+mn-ea"/>
                <a:cs typeface="Times New Roman" panose="02020603050405020304" pitchFamily="18" charset="0"/>
              </a:defRPr>
            </a:lvl5pPr>
            <a:lvl6pPr marL="1885856" indent="-171442" algn="l" defTabSz="685766"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739" indent="-171442" algn="l" defTabSz="685766"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622" indent="-171442" algn="l" defTabSz="685766"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504" indent="-171442" algn="l" defTabSz="685766"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lgn="just"/>
            <a:r>
              <a:rPr lang="en-US" dirty="0" err="1"/>
              <a:t>Với</a:t>
            </a:r>
            <a:r>
              <a:rPr lang="en-US" dirty="0"/>
              <a:t> 50 hash-function (r = 5, b = 10)</a:t>
            </a:r>
          </a:p>
        </p:txBody>
      </p:sp>
      <p:pic>
        <p:nvPicPr>
          <p:cNvPr id="7" name="Picture 6">
            <a:extLst>
              <a:ext uri="{FF2B5EF4-FFF2-40B4-BE49-F238E27FC236}">
                <a16:creationId xmlns:a16="http://schemas.microsoft.com/office/drawing/2014/main" id="{ED6418A6-A876-6A4B-906B-567BBBC166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7284" y="2291666"/>
            <a:ext cx="7589432" cy="4064696"/>
          </a:xfrm>
          <a:prstGeom prst="rect">
            <a:avLst/>
          </a:prstGeom>
        </p:spPr>
      </p:pic>
    </p:spTree>
    <p:extLst>
      <p:ext uri="{BB962C8B-B14F-4D97-AF65-F5344CB8AC3E}">
        <p14:creationId xmlns:p14="http://schemas.microsoft.com/office/powerpoint/2010/main" val="139476792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0BFF24-8941-3C4F-A4DA-CFF53E366F2E}"/>
              </a:ext>
            </a:extLst>
          </p:cNvPr>
          <p:cNvSpPr>
            <a:spLocks noGrp="1"/>
          </p:cNvSpPr>
          <p:nvPr>
            <p:ph type="title"/>
          </p:nvPr>
        </p:nvSpPr>
        <p:spPr/>
        <p:txBody>
          <a:bodyPr/>
          <a:lstStyle/>
          <a:p>
            <a:r>
              <a:rPr lang="en-US" dirty="0"/>
              <a:t>HOW TO CHOOSE r AND b</a:t>
            </a:r>
          </a:p>
        </p:txBody>
      </p:sp>
      <p:sp>
        <p:nvSpPr>
          <p:cNvPr id="3" name="Slide Number Placeholder 2">
            <a:extLst>
              <a:ext uri="{FF2B5EF4-FFF2-40B4-BE49-F238E27FC236}">
                <a16:creationId xmlns:a16="http://schemas.microsoft.com/office/drawing/2014/main" id="{839F426A-F13A-8A42-96B5-44AF188257EB}"/>
              </a:ext>
            </a:extLst>
          </p:cNvPr>
          <p:cNvSpPr>
            <a:spLocks noGrp="1"/>
          </p:cNvSpPr>
          <p:nvPr>
            <p:ph type="sldNum" sz="quarter" idx="12"/>
          </p:nvPr>
        </p:nvSpPr>
        <p:spPr/>
        <p:txBody>
          <a:bodyPr/>
          <a:lstStyle/>
          <a:p>
            <a:fld id="{20B7F220-0825-4B9B-9156-FF79F33775FE}" type="slidenum">
              <a:rPr lang="vi-VN" smtClean="0"/>
              <a:t>47</a:t>
            </a:fld>
            <a:endParaRPr lang="vi-VN"/>
          </a:p>
        </p:txBody>
      </p:sp>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58BEBE7F-629A-9847-9D50-905E5B825D9F}"/>
                  </a:ext>
                </a:extLst>
              </p:cNvPr>
              <p:cNvSpPr txBox="1">
                <a:spLocks/>
              </p:cNvSpPr>
              <p:nvPr/>
            </p:nvSpPr>
            <p:spPr>
              <a:xfrm>
                <a:off x="457200" y="1600206"/>
                <a:ext cx="8229600" cy="4525963"/>
              </a:xfrm>
              <a:prstGeom prst="rect">
                <a:avLst/>
              </a:prstGeom>
            </p:spPr>
            <p:txBody>
              <a:bodyPr/>
              <a:lstStyle>
                <a:lvl1pPr marL="257162" indent="-257162" algn="l" defTabSz="685766" rtl="0" eaLnBrk="1" latinLnBrk="0" hangingPunct="1">
                  <a:spcBef>
                    <a:spcPct val="20000"/>
                  </a:spcBef>
                  <a:buFont typeface="Arial" pitchFamily="34" charset="0"/>
                  <a:buChar char="•"/>
                  <a:defRPr sz="2400" kern="1200">
                    <a:solidFill>
                      <a:schemeClr val="tx1"/>
                    </a:solidFill>
                    <a:latin typeface="Times New Roman" panose="02020603050405020304" pitchFamily="18" charset="0"/>
                    <a:ea typeface="+mn-ea"/>
                    <a:cs typeface="Times New Roman" panose="02020603050405020304" pitchFamily="18" charset="0"/>
                  </a:defRPr>
                </a:lvl1pPr>
                <a:lvl2pPr marL="557185" indent="-214303" algn="l" defTabSz="685766" rtl="0" eaLnBrk="1" latinLnBrk="0" hangingPunct="1">
                  <a:spcBef>
                    <a:spcPct val="20000"/>
                  </a:spcBef>
                  <a:buFont typeface="Arial" pitchFamily="34" charset="0"/>
                  <a:buChar char="–"/>
                  <a:defRPr sz="2100" kern="1200">
                    <a:solidFill>
                      <a:schemeClr val="tx1"/>
                    </a:solidFill>
                    <a:latin typeface="Times New Roman" panose="02020603050405020304" pitchFamily="18" charset="0"/>
                    <a:ea typeface="+mn-ea"/>
                    <a:cs typeface="Times New Roman" panose="02020603050405020304" pitchFamily="18" charset="0"/>
                  </a:defRPr>
                </a:lvl2pPr>
                <a:lvl3pPr marL="857207" indent="-171442" algn="l" defTabSz="685766" rtl="0" eaLnBrk="1" latinLnBrk="0" hangingPunct="1">
                  <a:spcBef>
                    <a:spcPct val="20000"/>
                  </a:spcBef>
                  <a:buFont typeface="Arial"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3pPr>
                <a:lvl4pPr marL="1200090" indent="-171442" algn="l" defTabSz="685766" rtl="0" eaLnBrk="1" latinLnBrk="0" hangingPunct="1">
                  <a:spcBef>
                    <a:spcPct val="20000"/>
                  </a:spcBef>
                  <a:buFont typeface="Arial" pitchFamily="34" charset="0"/>
                  <a:buChar char="–"/>
                  <a:defRPr sz="1500" kern="1200">
                    <a:solidFill>
                      <a:schemeClr val="tx1"/>
                    </a:solidFill>
                    <a:latin typeface="Times New Roman" panose="02020603050405020304" pitchFamily="18" charset="0"/>
                    <a:ea typeface="+mn-ea"/>
                    <a:cs typeface="Times New Roman" panose="02020603050405020304" pitchFamily="18" charset="0"/>
                  </a:defRPr>
                </a:lvl4pPr>
                <a:lvl5pPr marL="1542973" indent="-171442" algn="l" defTabSz="685766" rtl="0" eaLnBrk="1" latinLnBrk="0" hangingPunct="1">
                  <a:spcBef>
                    <a:spcPct val="20000"/>
                  </a:spcBef>
                  <a:buFont typeface="Arial" pitchFamily="34" charset="0"/>
                  <a:buChar char="»"/>
                  <a:defRPr sz="1500" kern="1200">
                    <a:solidFill>
                      <a:schemeClr val="tx1"/>
                    </a:solidFill>
                    <a:latin typeface="Times New Roman" panose="02020603050405020304" pitchFamily="18" charset="0"/>
                    <a:ea typeface="+mn-ea"/>
                    <a:cs typeface="Times New Roman" panose="02020603050405020304" pitchFamily="18" charset="0"/>
                  </a:defRPr>
                </a:lvl5pPr>
                <a:lvl6pPr marL="1885856" indent="-171442" algn="l" defTabSz="685766"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739" indent="-171442" algn="l" defTabSz="685766"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622" indent="-171442" algn="l" defTabSz="685766"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504" indent="-171442" algn="l" defTabSz="685766"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lgn="just"/>
                <a:r>
                  <a:rPr lang="en-US" dirty="0"/>
                  <a:t>Áp </a:t>
                </a:r>
                <a:r>
                  <a:rPr lang="en-US" dirty="0" err="1"/>
                  <a:t>dụng</a:t>
                </a:r>
                <a:r>
                  <a:rPr lang="en-US" dirty="0"/>
                  <a:t> b </a:t>
                </a:r>
                <a:r>
                  <a:rPr lang="en-US" dirty="0" err="1"/>
                  <a:t>cách</a:t>
                </a:r>
                <a:r>
                  <a:rPr lang="en-US" dirty="0"/>
                  <a:t> OR construction </a:t>
                </a:r>
                <a:r>
                  <a:rPr lang="en-US" dirty="0" err="1"/>
                  <a:t>theo</a:t>
                </a:r>
                <a:r>
                  <a:rPr lang="en-US" dirty="0"/>
                  <a:t> </a:t>
                </a:r>
                <a:r>
                  <a:rPr lang="en-US" dirty="0" err="1"/>
                  <a:t>sau</a:t>
                </a:r>
                <a:r>
                  <a:rPr lang="en-US" dirty="0"/>
                  <a:t> </a:t>
                </a:r>
                <a:r>
                  <a:rPr lang="en-US" dirty="0" err="1"/>
                  <a:t>là</a:t>
                </a:r>
                <a:r>
                  <a:rPr lang="en-US" dirty="0"/>
                  <a:t> r </a:t>
                </a:r>
                <a:r>
                  <a:rPr lang="en-US" dirty="0" err="1"/>
                  <a:t>cách</a:t>
                </a:r>
                <a:r>
                  <a:rPr lang="en-US" dirty="0"/>
                  <a:t> </a:t>
                </a:r>
                <a:r>
                  <a:rPr lang="en-US" dirty="0" err="1"/>
                  <a:t>của</a:t>
                </a:r>
                <a:r>
                  <a:rPr lang="en-US" dirty="0"/>
                  <a:t> AND construction.</a:t>
                </a:r>
              </a:p>
              <a:p>
                <a:pPr algn="just"/>
                <a:endParaRPr lang="en-US" dirty="0"/>
              </a:p>
              <a:p>
                <a:pPr algn="just"/>
                <a:r>
                  <a:rPr lang="en-US" dirty="0" err="1"/>
                  <a:t>Chuyển</a:t>
                </a:r>
                <a:r>
                  <a:rPr lang="en-US" dirty="0"/>
                  <a:t> </a:t>
                </a:r>
                <a:r>
                  <a:rPr lang="en-US" dirty="0" err="1"/>
                  <a:t>đổi</a:t>
                </a:r>
                <a:r>
                  <a:rPr lang="en-US" dirty="0"/>
                  <a:t> </a:t>
                </a:r>
                <a:r>
                  <a:rPr lang="en-US" dirty="0" err="1"/>
                  <a:t>độ</a:t>
                </a:r>
                <a:r>
                  <a:rPr lang="en-US" dirty="0"/>
                  <a:t> </a:t>
                </a:r>
                <a:r>
                  <a:rPr lang="en-US" dirty="0" err="1"/>
                  <a:t>tương</a:t>
                </a:r>
                <a:r>
                  <a:rPr lang="en-US" dirty="0"/>
                  <a:t> </a:t>
                </a:r>
                <a:r>
                  <a:rPr lang="en-US" dirty="0" err="1"/>
                  <a:t>đồng</a:t>
                </a:r>
                <a:r>
                  <a:rPr lang="en-US" dirty="0"/>
                  <a:t> s (</a:t>
                </a:r>
                <a:r>
                  <a:rPr lang="en-US" dirty="0" err="1"/>
                  <a:t>xác</a:t>
                </a:r>
                <a:r>
                  <a:rPr lang="en-US" dirty="0"/>
                  <a:t> </a:t>
                </a:r>
                <a:r>
                  <a:rPr lang="en-US" dirty="0" err="1"/>
                  <a:t>suất</a:t>
                </a:r>
                <a:r>
                  <a:rPr lang="en-US" dirty="0"/>
                  <a:t> s) </a:t>
                </a:r>
                <a:r>
                  <a:rPr lang="en-US" dirty="0" err="1"/>
                  <a:t>thành</a:t>
                </a:r>
                <a:r>
                  <a:rPr lang="en-US" dirty="0"/>
                  <a:t> </a:t>
                </a:r>
                <a14:m>
                  <m:oMath xmlns:m="http://schemas.openxmlformats.org/officeDocument/2006/math">
                    <m:r>
                      <a:rPr lang="en-US" i="1">
                        <a:latin typeface="Cambria Math" panose="02040503050406030204" pitchFamily="18" charset="0"/>
                      </a:rPr>
                      <m:t>1−</m:t>
                    </m:r>
                    <m:sSup>
                      <m:sSupPr>
                        <m:ctrlPr>
                          <a:rPr lang="en-US" i="1">
                            <a:latin typeface="Cambria Math" panose="02040503050406030204" pitchFamily="18" charset="0"/>
                          </a:rPr>
                        </m:ctrlPr>
                      </m:sSupPr>
                      <m:e>
                        <m:r>
                          <a:rPr lang="en-US" i="1">
                            <a:latin typeface="Cambria Math" panose="02040503050406030204" pitchFamily="18" charset="0"/>
                          </a:rPr>
                          <m:t>(</m:t>
                        </m:r>
                        <m:sSup>
                          <m:sSupPr>
                            <m:ctrlPr>
                              <a:rPr lang="en-US" i="1">
                                <a:latin typeface="Cambria Math" panose="02040503050406030204" pitchFamily="18" charset="0"/>
                              </a:rPr>
                            </m:ctrlPr>
                          </m:sSupPr>
                          <m:e>
                            <m:r>
                              <a:rPr lang="en-US" b="0" i="1" smtClean="0">
                                <a:latin typeface="Cambria Math" panose="02040503050406030204" pitchFamily="18" charset="0"/>
                              </a:rPr>
                              <m:t>(1−</m:t>
                            </m:r>
                            <m:r>
                              <a:rPr lang="en-US" b="0" i="1" smtClean="0">
                                <a:latin typeface="Cambria Math" panose="02040503050406030204" pitchFamily="18" charset="0"/>
                              </a:rPr>
                              <m:t>𝑠</m:t>
                            </m:r>
                            <m:r>
                              <a:rPr lang="en-US" b="0" i="1" smtClean="0">
                                <a:latin typeface="Cambria Math" panose="02040503050406030204" pitchFamily="18" charset="0"/>
                              </a:rPr>
                              <m:t>)</m:t>
                            </m:r>
                          </m:e>
                          <m:sup>
                            <m:r>
                              <a:rPr lang="en-US" b="0" i="1" smtClean="0">
                                <a:latin typeface="Cambria Math" panose="02040503050406030204" pitchFamily="18" charset="0"/>
                              </a:rPr>
                              <m:t>𝑏</m:t>
                            </m:r>
                          </m:sup>
                        </m:sSup>
                        <m:r>
                          <a:rPr lang="en-US" i="1">
                            <a:latin typeface="Cambria Math" panose="02040503050406030204" pitchFamily="18" charset="0"/>
                          </a:rPr>
                          <m:t>)</m:t>
                        </m:r>
                      </m:e>
                      <m:sup>
                        <m:r>
                          <a:rPr lang="en-US" b="0" i="1" smtClean="0">
                            <a:latin typeface="Cambria Math" panose="02040503050406030204" pitchFamily="18" charset="0"/>
                          </a:rPr>
                          <m:t>𝑟</m:t>
                        </m:r>
                      </m:sup>
                    </m:sSup>
                  </m:oMath>
                </a14:m>
                <a:endParaRPr lang="en-US" dirty="0"/>
              </a:p>
              <a:p>
                <a:pPr algn="just"/>
                <a:endParaRPr lang="en-US" dirty="0"/>
              </a:p>
              <a:p>
                <a:pPr algn="just"/>
                <a:r>
                  <a:rPr lang="en-US" dirty="0" err="1"/>
                  <a:t>Ví</a:t>
                </a:r>
                <a:r>
                  <a:rPr lang="en-US" dirty="0"/>
                  <a:t> </a:t>
                </a:r>
                <a:r>
                  <a:rPr lang="en-US" dirty="0" err="1"/>
                  <a:t>dụ</a:t>
                </a:r>
                <a:r>
                  <a:rPr lang="en-US" dirty="0"/>
                  <a:t> </a:t>
                </a:r>
                <a:r>
                  <a:rPr lang="en-US" dirty="0" err="1"/>
                  <a:t>như</a:t>
                </a:r>
                <a:r>
                  <a:rPr lang="en-US" dirty="0"/>
                  <a:t> ta </a:t>
                </a:r>
                <a:r>
                  <a:rPr lang="en-US" dirty="0" err="1"/>
                  <a:t>có</a:t>
                </a:r>
                <a:r>
                  <a:rPr lang="en-US" dirty="0"/>
                  <a:t> H </a:t>
                </a:r>
                <a:r>
                  <a:rPr lang="en-US" dirty="0" err="1"/>
                  <a:t>và</a:t>
                </a:r>
                <a:r>
                  <a:rPr lang="en-US" dirty="0"/>
                  <a:t> construct H’ bang OR construction </a:t>
                </a:r>
                <a:r>
                  <a:rPr lang="en-US" dirty="0" err="1"/>
                  <a:t>với</a:t>
                </a:r>
                <a:r>
                  <a:rPr lang="en-US" dirty="0"/>
                  <a:t> = 4. Sau </a:t>
                </a:r>
                <a:r>
                  <a:rPr lang="en-US" dirty="0" err="1"/>
                  <a:t>đó</a:t>
                </a:r>
                <a:r>
                  <a:rPr lang="en-US" dirty="0"/>
                  <a:t> </a:t>
                </a:r>
                <a:r>
                  <a:rPr lang="en-US" dirty="0" err="1"/>
                  <a:t>từ</a:t>
                </a:r>
                <a:r>
                  <a:rPr lang="en-US" dirty="0"/>
                  <a:t> H’ ta construct H’’ bang AND construction </a:t>
                </a:r>
                <a:r>
                  <a:rPr lang="en-US" dirty="0" err="1"/>
                  <a:t>với</a:t>
                </a:r>
                <a:r>
                  <a:rPr lang="en-US" dirty="0"/>
                  <a:t> r= 4.</a:t>
                </a:r>
              </a:p>
            </p:txBody>
          </p:sp>
        </mc:Choice>
        <mc:Fallback xmlns="">
          <p:sp>
            <p:nvSpPr>
              <p:cNvPr id="4" name="Content Placeholder 2">
                <a:extLst>
                  <a:ext uri="{FF2B5EF4-FFF2-40B4-BE49-F238E27FC236}">
                    <a16:creationId xmlns:a16="http://schemas.microsoft.com/office/drawing/2014/main" id="{58BEBE7F-629A-9847-9D50-905E5B825D9F}"/>
                  </a:ext>
                </a:extLst>
              </p:cNvPr>
              <p:cNvSpPr txBox="1">
                <a:spLocks noRot="1" noChangeAspect="1" noMove="1" noResize="1" noEditPoints="1" noAdjustHandles="1" noChangeArrowheads="1" noChangeShapeType="1" noTextEdit="1"/>
              </p:cNvSpPr>
              <p:nvPr/>
            </p:nvSpPr>
            <p:spPr>
              <a:xfrm>
                <a:off x="457200" y="1600206"/>
                <a:ext cx="8229600" cy="4525963"/>
              </a:xfrm>
              <a:prstGeom prst="rect">
                <a:avLst/>
              </a:prstGeom>
              <a:blipFill>
                <a:blip r:embed="rId3"/>
                <a:stretch>
                  <a:fillRect l="-1080" t="-1120" r="-1080"/>
                </a:stretch>
              </a:blipFill>
            </p:spPr>
            <p:txBody>
              <a:bodyPr/>
              <a:lstStyle/>
              <a:p>
                <a:r>
                  <a:rPr lang="en-US">
                    <a:noFill/>
                  </a:rPr>
                  <a:t> </a:t>
                </a:r>
              </a:p>
            </p:txBody>
          </p:sp>
        </mc:Fallback>
      </mc:AlternateContent>
    </p:spTree>
    <p:extLst>
      <p:ext uri="{BB962C8B-B14F-4D97-AF65-F5344CB8AC3E}">
        <p14:creationId xmlns:p14="http://schemas.microsoft.com/office/powerpoint/2010/main" val="137435255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0BFF24-8941-3C4F-A4DA-CFF53E366F2E}"/>
              </a:ext>
            </a:extLst>
          </p:cNvPr>
          <p:cNvSpPr>
            <a:spLocks noGrp="1"/>
          </p:cNvSpPr>
          <p:nvPr>
            <p:ph type="title"/>
          </p:nvPr>
        </p:nvSpPr>
        <p:spPr/>
        <p:txBody>
          <a:bodyPr/>
          <a:lstStyle/>
          <a:p>
            <a:r>
              <a:rPr lang="en-US" dirty="0"/>
              <a:t>HOW TO CHOOSE r AND b</a:t>
            </a:r>
          </a:p>
        </p:txBody>
      </p:sp>
      <p:sp>
        <p:nvSpPr>
          <p:cNvPr id="3" name="Slide Number Placeholder 2">
            <a:extLst>
              <a:ext uri="{FF2B5EF4-FFF2-40B4-BE49-F238E27FC236}">
                <a16:creationId xmlns:a16="http://schemas.microsoft.com/office/drawing/2014/main" id="{839F426A-F13A-8A42-96B5-44AF188257EB}"/>
              </a:ext>
            </a:extLst>
          </p:cNvPr>
          <p:cNvSpPr>
            <a:spLocks noGrp="1"/>
          </p:cNvSpPr>
          <p:nvPr>
            <p:ph type="sldNum" sz="quarter" idx="12"/>
          </p:nvPr>
        </p:nvSpPr>
        <p:spPr/>
        <p:txBody>
          <a:bodyPr/>
          <a:lstStyle/>
          <a:p>
            <a:fld id="{20B7F220-0825-4B9B-9156-FF79F33775FE}" type="slidenum">
              <a:rPr lang="vi-VN" smtClean="0"/>
              <a:t>48</a:t>
            </a:fld>
            <a:endParaRPr lang="vi-VN"/>
          </a:p>
        </p:txBody>
      </p:sp>
      <p:sp>
        <p:nvSpPr>
          <p:cNvPr id="4" name="Content Placeholder 2">
            <a:extLst>
              <a:ext uri="{FF2B5EF4-FFF2-40B4-BE49-F238E27FC236}">
                <a16:creationId xmlns:a16="http://schemas.microsoft.com/office/drawing/2014/main" id="{58BEBE7F-629A-9847-9D50-905E5B825D9F}"/>
              </a:ext>
            </a:extLst>
          </p:cNvPr>
          <p:cNvSpPr txBox="1">
            <a:spLocks/>
          </p:cNvSpPr>
          <p:nvPr/>
        </p:nvSpPr>
        <p:spPr>
          <a:xfrm>
            <a:off x="457200" y="1600206"/>
            <a:ext cx="8229600" cy="4525963"/>
          </a:xfrm>
          <a:prstGeom prst="rect">
            <a:avLst/>
          </a:prstGeom>
        </p:spPr>
        <p:txBody>
          <a:bodyPr/>
          <a:lstStyle>
            <a:lvl1pPr marL="257162" indent="-257162" algn="l" defTabSz="685766" rtl="0" eaLnBrk="1" latinLnBrk="0" hangingPunct="1">
              <a:spcBef>
                <a:spcPct val="20000"/>
              </a:spcBef>
              <a:buFont typeface="Arial" pitchFamily="34" charset="0"/>
              <a:buChar char="•"/>
              <a:defRPr sz="2400" kern="1200">
                <a:solidFill>
                  <a:schemeClr val="tx1"/>
                </a:solidFill>
                <a:latin typeface="Times New Roman" panose="02020603050405020304" pitchFamily="18" charset="0"/>
                <a:ea typeface="+mn-ea"/>
                <a:cs typeface="Times New Roman" panose="02020603050405020304" pitchFamily="18" charset="0"/>
              </a:defRPr>
            </a:lvl1pPr>
            <a:lvl2pPr marL="557185" indent="-214303" algn="l" defTabSz="685766" rtl="0" eaLnBrk="1" latinLnBrk="0" hangingPunct="1">
              <a:spcBef>
                <a:spcPct val="20000"/>
              </a:spcBef>
              <a:buFont typeface="Arial" pitchFamily="34" charset="0"/>
              <a:buChar char="–"/>
              <a:defRPr sz="2100" kern="1200">
                <a:solidFill>
                  <a:schemeClr val="tx1"/>
                </a:solidFill>
                <a:latin typeface="Times New Roman" panose="02020603050405020304" pitchFamily="18" charset="0"/>
                <a:ea typeface="+mn-ea"/>
                <a:cs typeface="Times New Roman" panose="02020603050405020304" pitchFamily="18" charset="0"/>
              </a:defRPr>
            </a:lvl2pPr>
            <a:lvl3pPr marL="857207" indent="-171442" algn="l" defTabSz="685766" rtl="0" eaLnBrk="1" latinLnBrk="0" hangingPunct="1">
              <a:spcBef>
                <a:spcPct val="20000"/>
              </a:spcBef>
              <a:buFont typeface="Arial"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3pPr>
            <a:lvl4pPr marL="1200090" indent="-171442" algn="l" defTabSz="685766" rtl="0" eaLnBrk="1" latinLnBrk="0" hangingPunct="1">
              <a:spcBef>
                <a:spcPct val="20000"/>
              </a:spcBef>
              <a:buFont typeface="Arial" pitchFamily="34" charset="0"/>
              <a:buChar char="–"/>
              <a:defRPr sz="1500" kern="1200">
                <a:solidFill>
                  <a:schemeClr val="tx1"/>
                </a:solidFill>
                <a:latin typeface="Times New Roman" panose="02020603050405020304" pitchFamily="18" charset="0"/>
                <a:ea typeface="+mn-ea"/>
                <a:cs typeface="Times New Roman" panose="02020603050405020304" pitchFamily="18" charset="0"/>
              </a:defRPr>
            </a:lvl4pPr>
            <a:lvl5pPr marL="1542973" indent="-171442" algn="l" defTabSz="685766" rtl="0" eaLnBrk="1" latinLnBrk="0" hangingPunct="1">
              <a:spcBef>
                <a:spcPct val="20000"/>
              </a:spcBef>
              <a:buFont typeface="Arial" pitchFamily="34" charset="0"/>
              <a:buChar char="»"/>
              <a:defRPr sz="1500" kern="1200">
                <a:solidFill>
                  <a:schemeClr val="tx1"/>
                </a:solidFill>
                <a:latin typeface="Times New Roman" panose="02020603050405020304" pitchFamily="18" charset="0"/>
                <a:ea typeface="+mn-ea"/>
                <a:cs typeface="Times New Roman" panose="02020603050405020304" pitchFamily="18" charset="0"/>
              </a:defRPr>
            </a:lvl5pPr>
            <a:lvl6pPr marL="1885856" indent="-171442" algn="l" defTabSz="685766"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739" indent="-171442" algn="l" defTabSz="685766"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622" indent="-171442" algn="l" defTabSz="685766"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504" indent="-171442" algn="l" defTabSz="685766"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endParaRPr lang="en-US" dirty="0"/>
          </a:p>
        </p:txBody>
      </p:sp>
      <p:pic>
        <p:nvPicPr>
          <p:cNvPr id="6" name="Picture 5">
            <a:extLst>
              <a:ext uri="{FF2B5EF4-FFF2-40B4-BE49-F238E27FC236}">
                <a16:creationId xmlns:a16="http://schemas.microsoft.com/office/drawing/2014/main" id="{B2B8CE2C-A76A-4E4A-9CF5-2CA927D58F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8931" y="1486577"/>
            <a:ext cx="7766137" cy="4639592"/>
          </a:xfrm>
          <a:prstGeom prst="rect">
            <a:avLst/>
          </a:prstGeom>
        </p:spPr>
      </p:pic>
    </p:spTree>
    <p:extLst>
      <p:ext uri="{BB962C8B-B14F-4D97-AF65-F5344CB8AC3E}">
        <p14:creationId xmlns:p14="http://schemas.microsoft.com/office/powerpoint/2010/main" val="79297519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0BFF24-8941-3C4F-A4DA-CFF53E366F2E}"/>
              </a:ext>
            </a:extLst>
          </p:cNvPr>
          <p:cNvSpPr>
            <a:spLocks noGrp="1"/>
          </p:cNvSpPr>
          <p:nvPr>
            <p:ph type="title"/>
          </p:nvPr>
        </p:nvSpPr>
        <p:spPr/>
        <p:txBody>
          <a:bodyPr/>
          <a:lstStyle/>
          <a:p>
            <a:r>
              <a:rPr lang="en-US" dirty="0"/>
              <a:t>HOW TO CHOOSE r AND b</a:t>
            </a:r>
          </a:p>
        </p:txBody>
      </p:sp>
      <p:sp>
        <p:nvSpPr>
          <p:cNvPr id="3" name="Slide Number Placeholder 2">
            <a:extLst>
              <a:ext uri="{FF2B5EF4-FFF2-40B4-BE49-F238E27FC236}">
                <a16:creationId xmlns:a16="http://schemas.microsoft.com/office/drawing/2014/main" id="{839F426A-F13A-8A42-96B5-44AF188257EB}"/>
              </a:ext>
            </a:extLst>
          </p:cNvPr>
          <p:cNvSpPr>
            <a:spLocks noGrp="1"/>
          </p:cNvSpPr>
          <p:nvPr>
            <p:ph type="sldNum" sz="quarter" idx="12"/>
          </p:nvPr>
        </p:nvSpPr>
        <p:spPr/>
        <p:txBody>
          <a:bodyPr/>
          <a:lstStyle/>
          <a:p>
            <a:fld id="{20B7F220-0825-4B9B-9156-FF79F33775FE}" type="slidenum">
              <a:rPr lang="vi-VN" smtClean="0"/>
              <a:t>49</a:t>
            </a:fld>
            <a:endParaRPr lang="vi-VN"/>
          </a:p>
        </p:txBody>
      </p:sp>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58BEBE7F-629A-9847-9D50-905E5B825D9F}"/>
                  </a:ext>
                </a:extLst>
              </p:cNvPr>
              <p:cNvSpPr txBox="1">
                <a:spLocks/>
              </p:cNvSpPr>
              <p:nvPr/>
            </p:nvSpPr>
            <p:spPr>
              <a:xfrm>
                <a:off x="457200" y="1600206"/>
                <a:ext cx="8229600" cy="4525963"/>
              </a:xfrm>
              <a:prstGeom prst="rect">
                <a:avLst/>
              </a:prstGeom>
            </p:spPr>
            <p:txBody>
              <a:bodyPr/>
              <a:lstStyle>
                <a:lvl1pPr marL="257162" indent="-257162" algn="l" defTabSz="685766" rtl="0" eaLnBrk="1" latinLnBrk="0" hangingPunct="1">
                  <a:spcBef>
                    <a:spcPct val="20000"/>
                  </a:spcBef>
                  <a:buFont typeface="Arial" pitchFamily="34" charset="0"/>
                  <a:buChar char="•"/>
                  <a:defRPr sz="2400" kern="1200">
                    <a:solidFill>
                      <a:schemeClr val="tx1"/>
                    </a:solidFill>
                    <a:latin typeface="Times New Roman" panose="02020603050405020304" pitchFamily="18" charset="0"/>
                    <a:ea typeface="+mn-ea"/>
                    <a:cs typeface="Times New Roman" panose="02020603050405020304" pitchFamily="18" charset="0"/>
                  </a:defRPr>
                </a:lvl1pPr>
                <a:lvl2pPr marL="557185" indent="-214303" algn="l" defTabSz="685766" rtl="0" eaLnBrk="1" latinLnBrk="0" hangingPunct="1">
                  <a:spcBef>
                    <a:spcPct val="20000"/>
                  </a:spcBef>
                  <a:buFont typeface="Arial" pitchFamily="34" charset="0"/>
                  <a:buChar char="–"/>
                  <a:defRPr sz="2100" kern="1200">
                    <a:solidFill>
                      <a:schemeClr val="tx1"/>
                    </a:solidFill>
                    <a:latin typeface="Times New Roman" panose="02020603050405020304" pitchFamily="18" charset="0"/>
                    <a:ea typeface="+mn-ea"/>
                    <a:cs typeface="Times New Roman" panose="02020603050405020304" pitchFamily="18" charset="0"/>
                  </a:defRPr>
                </a:lvl2pPr>
                <a:lvl3pPr marL="857207" indent="-171442" algn="l" defTabSz="685766" rtl="0" eaLnBrk="1" latinLnBrk="0" hangingPunct="1">
                  <a:spcBef>
                    <a:spcPct val="20000"/>
                  </a:spcBef>
                  <a:buFont typeface="Arial"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3pPr>
                <a:lvl4pPr marL="1200090" indent="-171442" algn="l" defTabSz="685766" rtl="0" eaLnBrk="1" latinLnBrk="0" hangingPunct="1">
                  <a:spcBef>
                    <a:spcPct val="20000"/>
                  </a:spcBef>
                  <a:buFont typeface="Arial" pitchFamily="34" charset="0"/>
                  <a:buChar char="–"/>
                  <a:defRPr sz="1500" kern="1200">
                    <a:solidFill>
                      <a:schemeClr val="tx1"/>
                    </a:solidFill>
                    <a:latin typeface="Times New Roman" panose="02020603050405020304" pitchFamily="18" charset="0"/>
                    <a:ea typeface="+mn-ea"/>
                    <a:cs typeface="Times New Roman" panose="02020603050405020304" pitchFamily="18" charset="0"/>
                  </a:defRPr>
                </a:lvl4pPr>
                <a:lvl5pPr marL="1542973" indent="-171442" algn="l" defTabSz="685766" rtl="0" eaLnBrk="1" latinLnBrk="0" hangingPunct="1">
                  <a:spcBef>
                    <a:spcPct val="20000"/>
                  </a:spcBef>
                  <a:buFont typeface="Arial" pitchFamily="34" charset="0"/>
                  <a:buChar char="»"/>
                  <a:defRPr sz="1500" kern="1200">
                    <a:solidFill>
                      <a:schemeClr val="tx1"/>
                    </a:solidFill>
                    <a:latin typeface="Times New Roman" panose="02020603050405020304" pitchFamily="18" charset="0"/>
                    <a:ea typeface="+mn-ea"/>
                    <a:cs typeface="Times New Roman" panose="02020603050405020304" pitchFamily="18" charset="0"/>
                  </a:defRPr>
                </a:lvl5pPr>
                <a:lvl6pPr marL="1885856" indent="-171442" algn="l" defTabSz="685766"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739" indent="-171442" algn="l" defTabSz="685766"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622" indent="-171442" algn="l" defTabSz="685766"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504" indent="-171442" algn="l" defTabSz="685766"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n-US" dirty="0"/>
                  <a:t>Sau </a:t>
                </a:r>
                <a:r>
                  <a:rPr lang="en-US" dirty="0" err="1"/>
                  <a:t>mỗi</a:t>
                </a:r>
                <a:r>
                  <a:rPr lang="en-US" dirty="0"/>
                  <a:t> AND-OR, </a:t>
                </a:r>
                <a:r>
                  <a:rPr lang="en-US" dirty="0" err="1"/>
                  <a:t>đường</a:t>
                </a:r>
                <a:r>
                  <a:rPr lang="en-US" dirty="0"/>
                  <a:t> </a:t>
                </a:r>
                <a:r>
                  <a:rPr lang="en-US" dirty="0" err="1"/>
                  <a:t>cong</a:t>
                </a:r>
                <a:r>
                  <a:rPr lang="en-US" dirty="0"/>
                  <a:t> S </a:t>
                </a:r>
                <a14:m>
                  <m:oMath xmlns:m="http://schemas.openxmlformats.org/officeDocument/2006/math">
                    <m:r>
                      <a:rPr lang="en-US" b="0" i="1" smtClean="0">
                        <a:latin typeface="Cambria Math" panose="02040503050406030204" pitchFamily="18" charset="0"/>
                      </a:rPr>
                      <m:t>1−</m:t>
                    </m:r>
                    <m:sSup>
                      <m:sSupPr>
                        <m:ctrlPr>
                          <a:rPr lang="en-US" b="0" i="1" smtClean="0">
                            <a:latin typeface="Cambria Math" panose="02040503050406030204" pitchFamily="18" charset="0"/>
                          </a:rPr>
                        </m:ctrlPr>
                      </m:sSupPr>
                      <m:e>
                        <m:r>
                          <a:rPr lang="en-US" i="1">
                            <a:latin typeface="Cambria Math" panose="02040503050406030204" pitchFamily="18" charset="0"/>
                          </a:rPr>
                          <m:t>(1−</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𝑟</m:t>
                            </m:r>
                          </m:sup>
                        </m:sSup>
                        <m:r>
                          <a:rPr lang="en-US" i="1">
                            <a:latin typeface="Cambria Math" panose="02040503050406030204" pitchFamily="18" charset="0"/>
                          </a:rPr>
                          <m:t>)</m:t>
                        </m:r>
                      </m:e>
                      <m:sup>
                        <m:r>
                          <a:rPr lang="en-US" b="0" i="1" smtClean="0">
                            <a:latin typeface="Cambria Math" panose="02040503050406030204" pitchFamily="18" charset="0"/>
                          </a:rPr>
                          <m:t>𝑏</m:t>
                        </m:r>
                      </m:sup>
                    </m:sSup>
                  </m:oMath>
                </a14:m>
                <a:r>
                  <a:rPr lang="en-US" dirty="0"/>
                  <a:t>, </a:t>
                </a:r>
                <a:r>
                  <a:rPr lang="en-US" dirty="0" err="1"/>
                  <a:t>với</a:t>
                </a:r>
                <a:r>
                  <a:rPr lang="en-US" dirty="0"/>
                  <a:t> </a:t>
                </a:r>
                <a:r>
                  <a:rPr lang="en-US" dirty="0" err="1"/>
                  <a:t>một</a:t>
                </a:r>
                <a:r>
                  <a:rPr lang="en-US" dirty="0"/>
                  <a:t> </a:t>
                </a:r>
                <a:r>
                  <a:rPr lang="en-US" dirty="0" err="1"/>
                  <a:t>ngưỡng</a:t>
                </a:r>
                <a:r>
                  <a:rPr lang="en-US" dirty="0"/>
                  <a:t> t, </a:t>
                </a:r>
                <a:r>
                  <a:rPr lang="en-US" dirty="0" err="1"/>
                  <a:t>với</a:t>
                </a:r>
                <a:r>
                  <a:rPr lang="en-US" dirty="0"/>
                  <a:t> </a:t>
                </a:r>
                <a14:m>
                  <m:oMath xmlns:m="http://schemas.openxmlformats.org/officeDocument/2006/math">
                    <m:r>
                      <a:rPr lang="en-US" i="1">
                        <a:latin typeface="Cambria Math" panose="02040503050406030204" pitchFamily="18" charset="0"/>
                      </a:rPr>
                      <m:t>1−</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r>
                              <a:rPr lang="en-US" i="1">
                                <a:latin typeface="Cambria Math" panose="02040503050406030204" pitchFamily="18" charset="0"/>
                              </a:rPr>
                              <m:t>1−</m:t>
                            </m:r>
                            <m:sSup>
                              <m:sSupPr>
                                <m:ctrlPr>
                                  <a:rPr lang="en-US" i="1">
                                    <a:latin typeface="Cambria Math" panose="02040503050406030204" pitchFamily="18" charset="0"/>
                                  </a:rPr>
                                </m:ctrlPr>
                              </m:sSupPr>
                              <m:e>
                                <m:r>
                                  <a:rPr lang="en-US" b="0" i="1" smtClean="0">
                                    <a:latin typeface="Cambria Math" panose="02040503050406030204" pitchFamily="18" charset="0"/>
                                  </a:rPr>
                                  <m:t>𝑡</m:t>
                                </m:r>
                              </m:e>
                              <m:sup>
                                <m:r>
                                  <a:rPr lang="en-US" i="1">
                                    <a:latin typeface="Cambria Math" panose="02040503050406030204" pitchFamily="18" charset="0"/>
                                  </a:rPr>
                                  <m:t>𝑟</m:t>
                                </m:r>
                              </m:sup>
                            </m:sSup>
                          </m:e>
                        </m:d>
                      </m:e>
                      <m:sup>
                        <m:r>
                          <a:rPr lang="en-US" i="1">
                            <a:latin typeface="Cambria Math" panose="02040503050406030204" pitchFamily="18" charset="0"/>
                          </a:rPr>
                          <m:t>𝑏</m:t>
                        </m:r>
                      </m:sup>
                    </m:sSup>
                    <m:r>
                      <a:rPr lang="en-US" b="0" i="1" smtClean="0">
                        <a:latin typeface="Cambria Math" panose="02040503050406030204" pitchFamily="18" charset="0"/>
                      </a:rPr>
                      <m:t>=</m:t>
                    </m:r>
                    <m:r>
                      <a:rPr lang="en-US" b="0" i="1" smtClean="0">
                        <a:latin typeface="Cambria Math" panose="02040503050406030204" pitchFamily="18" charset="0"/>
                      </a:rPr>
                      <m:t>𝑡</m:t>
                    </m:r>
                  </m:oMath>
                </a14:m>
                <a:r>
                  <a:rPr lang="en-US" dirty="0"/>
                  <a:t>, </a:t>
                </a:r>
                <a:r>
                  <a:rPr lang="en-US" dirty="0" err="1"/>
                  <a:t>tương</a:t>
                </a:r>
                <a:r>
                  <a:rPr lang="en-US" dirty="0"/>
                  <a:t> </a:t>
                </a:r>
                <a:r>
                  <a:rPr lang="en-US" dirty="0" err="1"/>
                  <a:t>tự</a:t>
                </a:r>
                <a:r>
                  <a:rPr lang="en-US" dirty="0"/>
                  <a:t> OR-AND </a:t>
                </a:r>
                <a:r>
                  <a:rPr lang="en-US" dirty="0" err="1"/>
                  <a:t>là</a:t>
                </a:r>
                <a:r>
                  <a:rPr lang="en-US" dirty="0"/>
                  <a:t> S </a:t>
                </a:r>
                <a14:m>
                  <m:oMath xmlns:m="http://schemas.openxmlformats.org/officeDocument/2006/math">
                    <m:r>
                      <a:rPr lang="en-US" i="1">
                        <a:latin typeface="Cambria Math" panose="02040503050406030204" pitchFamily="18" charset="0"/>
                      </a:rPr>
                      <m:t>1−</m:t>
                    </m:r>
                    <m:sSup>
                      <m:sSupPr>
                        <m:ctrlPr>
                          <a:rPr lang="en-US" i="1">
                            <a:latin typeface="Cambria Math" panose="02040503050406030204" pitchFamily="18" charset="0"/>
                          </a:rPr>
                        </m:ctrlPr>
                      </m:sSupPr>
                      <m:e>
                        <m:r>
                          <a:rPr lang="en-US" i="1">
                            <a:latin typeface="Cambria Math" panose="02040503050406030204" pitchFamily="18" charset="0"/>
                          </a:rPr>
                          <m:t>(</m:t>
                        </m:r>
                        <m:sSup>
                          <m:sSupPr>
                            <m:ctrlPr>
                              <a:rPr lang="en-US" i="1">
                                <a:latin typeface="Cambria Math" panose="02040503050406030204" pitchFamily="18" charset="0"/>
                              </a:rPr>
                            </m:ctrlPr>
                          </m:sSupPr>
                          <m:e>
                            <m:r>
                              <a:rPr lang="en-US" b="0" i="1" smtClean="0">
                                <a:latin typeface="Cambria Math" panose="02040503050406030204" pitchFamily="18" charset="0"/>
                              </a:rPr>
                              <m:t>(1−</m:t>
                            </m:r>
                            <m:r>
                              <a:rPr lang="en-US" b="0" i="1" smtClean="0">
                                <a:latin typeface="Cambria Math" panose="02040503050406030204" pitchFamily="18" charset="0"/>
                              </a:rPr>
                              <m:t>𝑠</m:t>
                            </m:r>
                            <m:r>
                              <a:rPr lang="en-US" b="0" i="1" smtClean="0">
                                <a:latin typeface="Cambria Math" panose="02040503050406030204" pitchFamily="18" charset="0"/>
                              </a:rPr>
                              <m:t>)</m:t>
                            </m:r>
                          </m:e>
                          <m:sup>
                            <m:r>
                              <a:rPr lang="en-US" i="1">
                                <a:latin typeface="Cambria Math" panose="02040503050406030204" pitchFamily="18" charset="0"/>
                              </a:rPr>
                              <m:t>𝑟</m:t>
                            </m:r>
                          </m:sup>
                        </m:sSup>
                        <m:r>
                          <a:rPr lang="en-US" i="1">
                            <a:latin typeface="Cambria Math" panose="02040503050406030204" pitchFamily="18" charset="0"/>
                          </a:rPr>
                          <m:t>)</m:t>
                        </m:r>
                      </m:e>
                      <m:sup>
                        <m:r>
                          <a:rPr lang="en-US" i="1">
                            <a:latin typeface="Cambria Math" panose="02040503050406030204" pitchFamily="18" charset="0"/>
                          </a:rPr>
                          <m:t>𝑏</m:t>
                        </m:r>
                      </m:sup>
                    </m:sSup>
                  </m:oMath>
                </a14:m>
                <a:r>
                  <a:rPr lang="en-US" dirty="0"/>
                  <a:t> .</a:t>
                </a:r>
              </a:p>
              <a:p>
                <a:endParaRPr lang="en-US" dirty="0"/>
              </a:p>
              <a:p>
                <a:r>
                  <a:rPr lang="en-US" dirty="0" err="1"/>
                  <a:t>Trên</a:t>
                </a:r>
                <a:r>
                  <a:rPr lang="en-US" dirty="0"/>
                  <a:t> </a:t>
                </a:r>
                <a:r>
                  <a:rPr lang="en-US" dirty="0" err="1"/>
                  <a:t>ngưỡng</a:t>
                </a:r>
                <a:r>
                  <a:rPr lang="en-US" dirty="0"/>
                  <a:t> t, </a:t>
                </a:r>
                <a:r>
                  <a:rPr lang="en-US" dirty="0" err="1"/>
                  <a:t>xác</a:t>
                </a:r>
                <a:r>
                  <a:rPr lang="en-US" dirty="0"/>
                  <a:t> </a:t>
                </a:r>
                <a:r>
                  <a:rPr lang="en-US" dirty="0" err="1"/>
                  <a:t>suất</a:t>
                </a:r>
                <a:r>
                  <a:rPr lang="en-US" dirty="0"/>
                  <a:t> </a:t>
                </a:r>
                <a:r>
                  <a:rPr lang="en-US" dirty="0" err="1"/>
                  <a:t>sẽ</a:t>
                </a:r>
                <a:r>
                  <a:rPr lang="en-US" dirty="0"/>
                  <a:t> </a:t>
                </a:r>
                <a:r>
                  <a:rPr lang="en-US" dirty="0" err="1"/>
                  <a:t>tăng</a:t>
                </a:r>
                <a:r>
                  <a:rPr lang="en-US" dirty="0"/>
                  <a:t>, </a:t>
                </a:r>
                <a:r>
                  <a:rPr lang="en-US" dirty="0" err="1"/>
                  <a:t>dưới</a:t>
                </a:r>
                <a:r>
                  <a:rPr lang="en-US" dirty="0"/>
                  <a:t> </a:t>
                </a:r>
                <a:r>
                  <a:rPr lang="en-US" dirty="0" err="1"/>
                  <a:t>ngưỡng</a:t>
                </a:r>
                <a:r>
                  <a:rPr lang="en-US" dirty="0"/>
                  <a:t> t, </a:t>
                </a:r>
                <a:r>
                  <a:rPr lang="en-US" dirty="0" err="1"/>
                  <a:t>xác</a:t>
                </a:r>
                <a:r>
                  <a:rPr lang="en-US" dirty="0"/>
                  <a:t> </a:t>
                </a:r>
                <a:r>
                  <a:rPr lang="en-US" dirty="0" err="1"/>
                  <a:t>suất</a:t>
                </a:r>
                <a:r>
                  <a:rPr lang="en-US" dirty="0"/>
                  <a:t> </a:t>
                </a:r>
                <a:r>
                  <a:rPr lang="en-US" dirty="0" err="1"/>
                  <a:t>sẽ</a:t>
                </a:r>
                <a:r>
                  <a:rPr lang="en-US" dirty="0"/>
                  <a:t> </a:t>
                </a:r>
                <a:r>
                  <a:rPr lang="en-US" dirty="0" err="1"/>
                  <a:t>giảm</a:t>
                </a:r>
                <a:r>
                  <a:rPr lang="en-US" dirty="0"/>
                  <a:t>. </a:t>
                </a:r>
              </a:p>
              <a:p>
                <a:endParaRPr lang="en-US" dirty="0"/>
              </a:p>
              <a:p>
                <a:r>
                  <a:rPr lang="en-US" dirty="0" err="1"/>
                  <a:t>Chúng</a:t>
                </a:r>
                <a:r>
                  <a:rPr lang="en-US" dirty="0"/>
                  <a:t> ta </a:t>
                </a:r>
                <a:r>
                  <a:rPr lang="en-US" dirty="0" err="1"/>
                  <a:t>có</a:t>
                </a:r>
                <a:r>
                  <a:rPr lang="en-US" dirty="0"/>
                  <a:t> </a:t>
                </a:r>
                <a:r>
                  <a:rPr lang="en-US" dirty="0" err="1"/>
                  <a:t>thể</a:t>
                </a:r>
                <a:r>
                  <a:rPr lang="en-US" dirty="0"/>
                  <a:t> </a:t>
                </a:r>
                <a:r>
                  <a:rPr lang="en-US" dirty="0" err="1"/>
                  <a:t>cải</a:t>
                </a:r>
                <a:r>
                  <a:rPr lang="en-US" dirty="0"/>
                  <a:t> </a:t>
                </a:r>
                <a:r>
                  <a:rPr lang="en-US" dirty="0" err="1"/>
                  <a:t>thiện</a:t>
                </a:r>
                <a:r>
                  <a:rPr lang="en-US" dirty="0"/>
                  <a:t> </a:t>
                </a:r>
                <a:r>
                  <a:rPr lang="en-US" dirty="0" err="1"/>
                  <a:t>sensivity</a:t>
                </a:r>
                <a:r>
                  <a:rPr lang="en-US" dirty="0"/>
                  <a:t> </a:t>
                </a:r>
                <a:r>
                  <a:rPr lang="en-US" dirty="0" err="1"/>
                  <a:t>làm</a:t>
                </a:r>
                <a:r>
                  <a:rPr lang="en-US" dirty="0"/>
                  <a:t> </a:t>
                </a:r>
                <a:r>
                  <a:rPr lang="en-US" dirty="0" err="1"/>
                  <a:t>sao</a:t>
                </a:r>
                <a:r>
                  <a:rPr lang="en-US" dirty="0"/>
                  <a:t> </a:t>
                </a:r>
                <a:r>
                  <a:rPr lang="en-US" dirty="0" err="1"/>
                  <a:t>đảm</a:t>
                </a:r>
                <a:r>
                  <a:rPr lang="en-US" dirty="0"/>
                  <a:t> </a:t>
                </a:r>
                <a:r>
                  <a:rPr lang="en-US" dirty="0" err="1"/>
                  <a:t>bảo</a:t>
                </a:r>
                <a:r>
                  <a:rPr lang="en-US" dirty="0"/>
                  <a:t> </a:t>
                </a:r>
                <a:r>
                  <a:rPr lang="en-US" dirty="0" err="1"/>
                  <a:t>xác</a:t>
                </a:r>
                <a:r>
                  <a:rPr lang="en-US" dirty="0"/>
                  <a:t> </a:t>
                </a:r>
                <a:r>
                  <a:rPr lang="en-US" dirty="0" err="1"/>
                  <a:t>suất</a:t>
                </a:r>
                <a:r>
                  <a:rPr lang="en-US" dirty="0"/>
                  <a:t> </a:t>
                </a:r>
                <a:r>
                  <a:rPr lang="en-US" dirty="0" err="1"/>
                  <a:t>thấp</a:t>
                </a:r>
                <a:r>
                  <a:rPr lang="en-US" dirty="0"/>
                  <a:t> </a:t>
                </a:r>
                <a:r>
                  <a:rPr lang="en-US" dirty="0" err="1"/>
                  <a:t>sẽ</a:t>
                </a:r>
                <a:r>
                  <a:rPr lang="en-US" dirty="0"/>
                  <a:t> </a:t>
                </a:r>
                <a:r>
                  <a:rPr lang="en-US" dirty="0" err="1"/>
                  <a:t>dưới</a:t>
                </a:r>
                <a:r>
                  <a:rPr lang="en-US" dirty="0"/>
                  <a:t> t, </a:t>
                </a:r>
                <a:r>
                  <a:rPr lang="en-US" dirty="0" err="1"/>
                  <a:t>còn</a:t>
                </a:r>
                <a:r>
                  <a:rPr lang="en-US" dirty="0"/>
                  <a:t> </a:t>
                </a:r>
                <a:r>
                  <a:rPr lang="en-US" dirty="0" err="1"/>
                  <a:t>xác</a:t>
                </a:r>
                <a:r>
                  <a:rPr lang="en-US" dirty="0"/>
                  <a:t> </a:t>
                </a:r>
                <a:r>
                  <a:rPr lang="en-US" dirty="0" err="1"/>
                  <a:t>suất</a:t>
                </a:r>
                <a:r>
                  <a:rPr lang="en-US" dirty="0"/>
                  <a:t> </a:t>
                </a:r>
                <a:r>
                  <a:rPr lang="en-US" dirty="0" err="1"/>
                  <a:t>cao</a:t>
                </a:r>
                <a:r>
                  <a:rPr lang="en-US" dirty="0"/>
                  <a:t> </a:t>
                </a:r>
                <a:r>
                  <a:rPr lang="en-US" dirty="0" err="1"/>
                  <a:t>sẽ</a:t>
                </a:r>
                <a:r>
                  <a:rPr lang="en-US" dirty="0"/>
                  <a:t> </a:t>
                </a:r>
                <a:r>
                  <a:rPr lang="en-US" dirty="0" err="1"/>
                  <a:t>trên</a:t>
                </a:r>
                <a:r>
                  <a:rPr lang="en-US" dirty="0"/>
                  <a:t> t. </a:t>
                </a:r>
              </a:p>
              <a:p>
                <a:pPr lvl="1"/>
                <a:r>
                  <a:rPr lang="en-US" dirty="0" err="1"/>
                  <a:t>Ví</a:t>
                </a:r>
                <a:r>
                  <a:rPr lang="en-US" dirty="0"/>
                  <a:t> </a:t>
                </a:r>
                <a:r>
                  <a:rPr lang="en-US" dirty="0" err="1"/>
                  <a:t>dụ</a:t>
                </a:r>
                <a:r>
                  <a:rPr lang="en-US" dirty="0"/>
                  <a:t> </a:t>
                </a:r>
                <a:r>
                  <a:rPr lang="en-US" dirty="0" err="1"/>
                  <a:t>sử</a:t>
                </a:r>
                <a:r>
                  <a:rPr lang="en-US" dirty="0"/>
                  <a:t> </a:t>
                </a:r>
                <a:r>
                  <a:rPr lang="en-US" dirty="0" err="1"/>
                  <a:t>dụng</a:t>
                </a:r>
                <a:r>
                  <a:rPr lang="en-US" dirty="0"/>
                  <a:t> </a:t>
                </a:r>
                <a:r>
                  <a:rPr lang="en-US" dirty="0" err="1"/>
                  <a:t>phương</a:t>
                </a:r>
                <a:r>
                  <a:rPr lang="en-US" dirty="0"/>
                  <a:t> </a:t>
                </a:r>
                <a:r>
                  <a:rPr lang="en-US" dirty="0" err="1"/>
                  <a:t>pháp</a:t>
                </a:r>
                <a:r>
                  <a:rPr lang="en-US" dirty="0"/>
                  <a:t> </a:t>
                </a:r>
                <a:r>
                  <a:rPr lang="en-US" dirty="0" err="1"/>
                  <a:t>lặp</a:t>
                </a:r>
                <a:r>
                  <a:rPr lang="en-US" dirty="0"/>
                  <a:t>.</a:t>
                </a:r>
              </a:p>
            </p:txBody>
          </p:sp>
        </mc:Choice>
        <mc:Fallback xmlns="">
          <p:sp>
            <p:nvSpPr>
              <p:cNvPr id="4" name="Content Placeholder 2">
                <a:extLst>
                  <a:ext uri="{FF2B5EF4-FFF2-40B4-BE49-F238E27FC236}">
                    <a16:creationId xmlns:a16="http://schemas.microsoft.com/office/drawing/2014/main" id="{58BEBE7F-629A-9847-9D50-905E5B825D9F}"/>
                  </a:ext>
                </a:extLst>
              </p:cNvPr>
              <p:cNvSpPr txBox="1">
                <a:spLocks noRot="1" noChangeAspect="1" noMove="1" noResize="1" noEditPoints="1" noAdjustHandles="1" noChangeArrowheads="1" noChangeShapeType="1" noTextEdit="1"/>
              </p:cNvSpPr>
              <p:nvPr/>
            </p:nvSpPr>
            <p:spPr>
              <a:xfrm>
                <a:off x="457200" y="1600206"/>
                <a:ext cx="8229600" cy="4525963"/>
              </a:xfrm>
              <a:prstGeom prst="rect">
                <a:avLst/>
              </a:prstGeom>
              <a:blipFill>
                <a:blip r:embed="rId3"/>
                <a:stretch>
                  <a:fillRect l="-1080" t="-840"/>
                </a:stretch>
              </a:blipFill>
            </p:spPr>
            <p:txBody>
              <a:bodyPr/>
              <a:lstStyle/>
              <a:p>
                <a:r>
                  <a:rPr lang="en-US">
                    <a:noFill/>
                  </a:rPr>
                  <a:t> </a:t>
                </a:r>
              </a:p>
            </p:txBody>
          </p:sp>
        </mc:Fallback>
      </mc:AlternateContent>
    </p:spTree>
    <p:extLst>
      <p:ext uri="{BB962C8B-B14F-4D97-AF65-F5344CB8AC3E}">
        <p14:creationId xmlns:p14="http://schemas.microsoft.com/office/powerpoint/2010/main" val="22541502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D3F241-76BF-804A-89B7-F345BC046CB6}"/>
              </a:ext>
            </a:extLst>
          </p:cNvPr>
          <p:cNvSpPr>
            <a:spLocks noGrp="1"/>
          </p:cNvSpPr>
          <p:nvPr>
            <p:ph type="title"/>
          </p:nvPr>
        </p:nvSpPr>
        <p:spPr/>
        <p:txBody>
          <a:bodyPr/>
          <a:lstStyle/>
          <a:p>
            <a:r>
              <a:rPr lang="en-US" dirty="0"/>
              <a:t>GIỚI THIỆU BÀI TOÁN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D183865-B954-9446-B5D1-D74B4B1F0E9D}"/>
                  </a:ext>
                </a:extLst>
              </p:cNvPr>
              <p:cNvSpPr>
                <a:spLocks noGrp="1"/>
              </p:cNvSpPr>
              <p:nvPr>
                <p:ph idx="1"/>
              </p:nvPr>
            </p:nvSpPr>
            <p:spPr/>
            <p:txBody>
              <a:bodyPr/>
              <a:lstStyle/>
              <a:p>
                <a:r>
                  <a:rPr lang="en-US" dirty="0"/>
                  <a:t>Đầu </a:t>
                </a:r>
                <a:r>
                  <a:rPr lang="en-US" dirty="0" err="1"/>
                  <a:t>vào</a:t>
                </a:r>
                <a:r>
                  <a:rPr lang="en-US" dirty="0"/>
                  <a:t> </a:t>
                </a:r>
                <a:r>
                  <a:rPr lang="en-US" dirty="0" err="1"/>
                  <a:t>là</a:t>
                </a:r>
                <a:r>
                  <a:rPr lang="en-US" dirty="0"/>
                  <a:t> </a:t>
                </a:r>
                <a:r>
                  <a:rPr lang="en-US" dirty="0" err="1"/>
                  <a:t>các</a:t>
                </a:r>
                <a:r>
                  <a:rPr lang="en-US" dirty="0"/>
                  <a:t> </a:t>
                </a:r>
                <a:r>
                  <a:rPr lang="en-US" dirty="0" err="1"/>
                  <a:t>điểm</a:t>
                </a:r>
                <a:r>
                  <a:rPr lang="en-US" dirty="0"/>
                  <a:t> </a:t>
                </a:r>
                <a:r>
                  <a:rPr lang="en-US" dirty="0" err="1"/>
                  <a:t>dữ</a:t>
                </a:r>
                <a:r>
                  <a:rPr lang="en-US" dirty="0"/>
                  <a:t> </a:t>
                </a:r>
                <a:r>
                  <a:rPr lang="en-US" dirty="0" err="1"/>
                  <a:t>liệu</a:t>
                </a:r>
                <a:r>
                  <a:rPr lang="en-US" dirty="0"/>
                  <a:t> </a:t>
                </a:r>
                <a:r>
                  <a:rPr lang="en-US" dirty="0" err="1"/>
                  <a:t>số</a:t>
                </a:r>
                <a:r>
                  <a:rPr lang="en-US" dirty="0"/>
                  <a:t> </a:t>
                </a:r>
                <a:r>
                  <a:rPr lang="en-US" dirty="0" err="1"/>
                  <a:t>chiều</a:t>
                </a:r>
                <a:r>
                  <a:rPr lang="en-US" dirty="0"/>
                  <a:t> </a:t>
                </a:r>
                <a:r>
                  <a:rPr lang="en-US" dirty="0" err="1"/>
                  <a:t>lớn</a:t>
                </a:r>
                <a:r>
                  <a:rPr lang="en-US" dirty="0"/>
                  <a:t> </a:t>
                </a:r>
                <a14:m>
                  <m:oMath xmlns:m="http://schemas.openxmlformats.org/officeDocument/2006/math">
                    <m:sSub>
                      <m:sSubPr>
                        <m:ctrlPr>
                          <a:rPr lang="en-US" i="1" smtClean="0">
                            <a:latin typeface="Cambria Math" panose="02040503050406030204" pitchFamily="18" charset="0"/>
                          </a:rPr>
                        </m:ctrlPr>
                      </m:sSubPr>
                      <m:e>
                        <m:r>
                          <m:rPr>
                            <m:sty m:val="p"/>
                          </m:rPr>
                          <a:rPr lang="en-US" i="1">
                            <a:latin typeface="Cambria Math" panose="02040503050406030204" pitchFamily="18" charset="0"/>
                          </a:rPr>
                          <m:t>x</m:t>
                        </m:r>
                      </m:e>
                      <m:sub>
                        <m:r>
                          <a:rPr lang="vi-VN" b="0" i="1" smtClean="0">
                            <a:latin typeface="Cambria Math" panose="02040503050406030204" pitchFamily="18" charset="0"/>
                          </a:rPr>
                          <m:t>1</m:t>
                        </m:r>
                      </m:sub>
                    </m:sSub>
                  </m:oMath>
                </a14:m>
                <a:r>
                  <a:rPr lang="en-US" dirty="0"/>
                  <a:t>, </a:t>
                </a:r>
                <a14:m>
                  <m:oMath xmlns:m="http://schemas.openxmlformats.org/officeDocument/2006/math">
                    <m:sSub>
                      <m:sSubPr>
                        <m:ctrlPr>
                          <a:rPr lang="en-US" i="1">
                            <a:latin typeface="Cambria Math" panose="02040503050406030204" pitchFamily="18" charset="0"/>
                          </a:rPr>
                        </m:ctrlPr>
                      </m:sSubPr>
                      <m:e>
                        <m:r>
                          <m:rPr>
                            <m:sty m:val="p"/>
                          </m:rPr>
                          <a:rPr lang="en-US" i="1">
                            <a:latin typeface="Cambria Math" panose="02040503050406030204" pitchFamily="18" charset="0"/>
                          </a:rPr>
                          <m:t>x</m:t>
                        </m:r>
                      </m:e>
                      <m:sub>
                        <m:r>
                          <a:rPr lang="vi-VN" b="0" i="1" smtClean="0">
                            <a:latin typeface="Cambria Math" panose="02040503050406030204" pitchFamily="18" charset="0"/>
                          </a:rPr>
                          <m:t>2</m:t>
                        </m:r>
                      </m:sub>
                    </m:sSub>
                  </m:oMath>
                </a14:m>
                <a:r>
                  <a:rPr lang="en-US" dirty="0"/>
                  <a:t>… (</a:t>
                </a:r>
                <a:r>
                  <a:rPr lang="en-US" dirty="0" err="1"/>
                  <a:t>Vd</a:t>
                </a:r>
                <a:r>
                  <a:rPr lang="en-US" dirty="0"/>
                  <a:t>: </a:t>
                </a:r>
                <a:r>
                  <a:rPr lang="en-US" dirty="0" err="1"/>
                  <a:t>Hình</a:t>
                </a:r>
                <a:r>
                  <a:rPr lang="en-US" dirty="0"/>
                  <a:t> </a:t>
                </a:r>
                <a:r>
                  <a:rPr lang="en-US" dirty="0" err="1"/>
                  <a:t>ảnh</a:t>
                </a:r>
                <a:r>
                  <a:rPr lang="en-US" dirty="0"/>
                  <a:t> </a:t>
                </a:r>
                <a:r>
                  <a:rPr lang="en-US" dirty="0" err="1"/>
                  <a:t>là</a:t>
                </a:r>
                <a:r>
                  <a:rPr lang="en-US" dirty="0"/>
                  <a:t> </a:t>
                </a:r>
                <a:r>
                  <a:rPr lang="en-US" dirty="0" err="1"/>
                  <a:t>một</a:t>
                </a:r>
                <a:r>
                  <a:rPr lang="en-US" dirty="0"/>
                  <a:t> vector </a:t>
                </a:r>
                <a:r>
                  <a:rPr lang="en-US" dirty="0" err="1"/>
                  <a:t>dài</a:t>
                </a:r>
                <a:r>
                  <a:rPr lang="en-US" dirty="0"/>
                  <a:t> </a:t>
                </a:r>
                <a:r>
                  <a:rPr lang="en-US" dirty="0" err="1"/>
                  <a:t>chứa</a:t>
                </a:r>
                <a:r>
                  <a:rPr lang="en-US" dirty="0"/>
                  <a:t> </a:t>
                </a:r>
                <a:r>
                  <a:rPr lang="en-US" dirty="0" err="1"/>
                  <a:t>các</a:t>
                </a:r>
                <a:r>
                  <a:rPr lang="en-US" dirty="0"/>
                  <a:t> pixel)</a:t>
                </a:r>
              </a:p>
              <a:p>
                <a:endParaRPr lang="en-US" dirty="0"/>
              </a:p>
              <a:p>
                <a:r>
                  <a:rPr lang="en-US" dirty="0" err="1"/>
                  <a:t>Sử</a:t>
                </a:r>
                <a:r>
                  <a:rPr lang="en-US" dirty="0"/>
                  <a:t> </a:t>
                </a:r>
                <a:r>
                  <a:rPr lang="en-US" dirty="0" err="1"/>
                  <a:t>dụng</a:t>
                </a:r>
                <a:r>
                  <a:rPr lang="en-US" dirty="0"/>
                  <a:t> </a:t>
                </a:r>
                <a:r>
                  <a:rPr lang="en-US" dirty="0" err="1"/>
                  <a:t>hàm</a:t>
                </a:r>
                <a:r>
                  <a:rPr lang="en-US" dirty="0"/>
                  <a:t> </a:t>
                </a:r>
                <a:r>
                  <a:rPr lang="en-US" dirty="0" err="1"/>
                  <a:t>tính</a:t>
                </a:r>
                <a:r>
                  <a:rPr lang="en-US" dirty="0"/>
                  <a:t> </a:t>
                </a:r>
                <a:r>
                  <a:rPr lang="en-US" dirty="0" err="1"/>
                  <a:t>khoảng</a:t>
                </a:r>
                <a:r>
                  <a:rPr lang="en-US" dirty="0"/>
                  <a:t> </a:t>
                </a:r>
                <a:r>
                  <a:rPr lang="en-US" dirty="0" err="1"/>
                  <a:t>cách</a:t>
                </a:r>
                <a:r>
                  <a:rPr lang="en-US" dirty="0"/>
                  <a:t> </a:t>
                </a:r>
                <a:r>
                  <a:rPr lang="en-US" dirty="0" err="1"/>
                  <a:t>giữa</a:t>
                </a:r>
                <a:r>
                  <a:rPr lang="en-US" dirty="0"/>
                  <a:t> </a:t>
                </a:r>
                <a:r>
                  <a:rPr lang="en-US" dirty="0" err="1"/>
                  <a:t>từng</a:t>
                </a:r>
                <a:r>
                  <a:rPr lang="en-US" dirty="0"/>
                  <a:t> </a:t>
                </a:r>
                <a:r>
                  <a:rPr lang="en-US" dirty="0" err="1"/>
                  <a:t>điểm</a:t>
                </a:r>
                <a:r>
                  <a:rPr lang="en-US" dirty="0"/>
                  <a:t> </a:t>
                </a:r>
                <a:r>
                  <a:rPr lang="en-US" dirty="0" err="1"/>
                  <a:t>dữ</a:t>
                </a:r>
                <a:r>
                  <a:rPr lang="en-US" dirty="0"/>
                  <a:t> </a:t>
                </a:r>
                <a:r>
                  <a:rPr lang="en-US" dirty="0" err="1"/>
                  <a:t>liệu</a:t>
                </a:r>
                <a:r>
                  <a:rPr lang="en-US" dirty="0"/>
                  <a:t>, </a:t>
                </a:r>
                <a:r>
                  <a:rPr lang="en-US" dirty="0" err="1"/>
                  <a:t>vd</a:t>
                </a:r>
                <a:r>
                  <a:rPr lang="en-US" dirty="0"/>
                  <a:t>: </a:t>
                </a:r>
                <a14:m>
                  <m:oMath xmlns:m="http://schemas.openxmlformats.org/officeDocument/2006/math">
                    <m:sSub>
                      <m:sSubPr>
                        <m:ctrlPr>
                          <a:rPr lang="en-US" i="1">
                            <a:latin typeface="Cambria Math" panose="02040503050406030204" pitchFamily="18" charset="0"/>
                          </a:rPr>
                        </m:ctrlPr>
                      </m:sSubPr>
                      <m:e>
                        <m:r>
                          <m:rPr>
                            <m:sty m:val="p"/>
                          </m:rPr>
                          <a:rPr lang="en-US" i="1" smtClean="0">
                            <a:latin typeface="Cambria Math" panose="02040503050406030204" pitchFamily="18" charset="0"/>
                          </a:rPr>
                          <m:t>d</m:t>
                        </m:r>
                        <m:r>
                          <a:rPr lang="vi-VN" b="0" i="1" smtClean="0">
                            <a:latin typeface="Cambria Math" panose="02040503050406030204" pitchFamily="18" charset="0"/>
                          </a:rPr>
                          <m:t>(</m:t>
                        </m:r>
                        <m:r>
                          <m:rPr>
                            <m:sty m:val="p"/>
                          </m:rPr>
                          <a:rPr lang="en-US" i="1">
                            <a:latin typeface="Cambria Math" panose="02040503050406030204" pitchFamily="18" charset="0"/>
                          </a:rPr>
                          <m:t>x</m:t>
                        </m:r>
                      </m:e>
                      <m:sub>
                        <m:r>
                          <a:rPr lang="vi-VN" i="1">
                            <a:latin typeface="Cambria Math" panose="02040503050406030204" pitchFamily="18" charset="0"/>
                          </a:rPr>
                          <m:t>1</m:t>
                        </m:r>
                      </m:sub>
                    </m:sSub>
                    <m:r>
                      <a:rPr lang="vi-VN" b="0" i="1" smtClean="0">
                        <a:latin typeface="Cambria Math" panose="02040503050406030204" pitchFamily="18" charset="0"/>
                      </a:rPr>
                      <m:t>,</m:t>
                    </m:r>
                    <m:sSub>
                      <m:sSubPr>
                        <m:ctrlPr>
                          <a:rPr lang="en-US" i="1">
                            <a:latin typeface="Cambria Math" panose="02040503050406030204" pitchFamily="18" charset="0"/>
                          </a:rPr>
                        </m:ctrlPr>
                      </m:sSubPr>
                      <m:e>
                        <m:r>
                          <m:rPr>
                            <m:sty m:val="p"/>
                          </m:rPr>
                          <a:rPr lang="en-US" i="1">
                            <a:latin typeface="Cambria Math" panose="02040503050406030204" pitchFamily="18" charset="0"/>
                          </a:rPr>
                          <m:t>x</m:t>
                        </m:r>
                      </m:e>
                      <m:sub>
                        <m:r>
                          <a:rPr lang="vi-VN" b="0" i="1" smtClean="0">
                            <a:latin typeface="Cambria Math" panose="02040503050406030204" pitchFamily="18" charset="0"/>
                          </a:rPr>
                          <m:t>2</m:t>
                        </m:r>
                      </m:sub>
                    </m:sSub>
                    <m:r>
                      <a:rPr lang="vi-VN" b="0" i="1" smtClean="0">
                        <a:latin typeface="Cambria Math" panose="02040503050406030204" pitchFamily="18" charset="0"/>
                      </a:rPr>
                      <m:t>)</m:t>
                    </m:r>
                  </m:oMath>
                </a14:m>
                <a:endParaRPr lang="en-US" dirty="0"/>
              </a:p>
              <a:p>
                <a:endParaRPr lang="en-US" dirty="0"/>
              </a:p>
              <a:p>
                <a:r>
                  <a:rPr lang="en-US" dirty="0" err="1"/>
                  <a:t>Tìm</a:t>
                </a:r>
                <a:r>
                  <a:rPr lang="en-US" dirty="0"/>
                  <a:t> ra </a:t>
                </a:r>
                <a:r>
                  <a:rPr lang="en-US" dirty="0" err="1"/>
                  <a:t>tất</a:t>
                </a:r>
                <a:r>
                  <a:rPr lang="en-US" dirty="0"/>
                  <a:t> </a:t>
                </a:r>
                <a:r>
                  <a:rPr lang="en-US" dirty="0" err="1"/>
                  <a:t>cả</a:t>
                </a:r>
                <a:r>
                  <a:rPr lang="en-US" dirty="0"/>
                  <a:t> </a:t>
                </a:r>
                <a:r>
                  <a:rPr lang="en-US" dirty="0" err="1"/>
                  <a:t>các</a:t>
                </a:r>
                <a:r>
                  <a:rPr lang="en-US" dirty="0"/>
                  <a:t> </a:t>
                </a:r>
                <a:r>
                  <a:rPr lang="en-US" dirty="0" err="1"/>
                  <a:t>cặp</a:t>
                </a:r>
                <a:r>
                  <a:rPr lang="en-US" dirty="0"/>
                  <a:t> </a:t>
                </a:r>
                <a14:m>
                  <m:oMath xmlns:m="http://schemas.openxmlformats.org/officeDocument/2006/math">
                    <m:sSub>
                      <m:sSubPr>
                        <m:ctrlPr>
                          <a:rPr lang="en-US" i="1">
                            <a:latin typeface="Cambria Math" panose="02040503050406030204" pitchFamily="18" charset="0"/>
                          </a:rPr>
                        </m:ctrlPr>
                      </m:sSubPr>
                      <m:e>
                        <m:r>
                          <a:rPr lang="vi-VN" b="0" i="1" smtClean="0">
                            <a:latin typeface="Cambria Math" panose="02040503050406030204" pitchFamily="18" charset="0"/>
                          </a:rPr>
                          <m:t>(</m:t>
                        </m:r>
                        <m:r>
                          <m:rPr>
                            <m:sty m:val="p"/>
                          </m:rPr>
                          <a:rPr lang="en-US" i="1">
                            <a:latin typeface="Cambria Math" panose="02040503050406030204" pitchFamily="18" charset="0"/>
                          </a:rPr>
                          <m:t>x</m:t>
                        </m:r>
                      </m:e>
                      <m:sub>
                        <m:r>
                          <m:rPr>
                            <m:sty m:val="p"/>
                          </m:rPr>
                          <a:rPr lang="vi-VN" i="1">
                            <a:latin typeface="Cambria Math" panose="02040503050406030204" pitchFamily="18" charset="0"/>
                          </a:rPr>
                          <m:t>i</m:t>
                        </m:r>
                      </m:sub>
                    </m:sSub>
                    <m:r>
                      <a:rPr lang="vi-VN" b="0" i="1" smtClean="0">
                        <a:latin typeface="Cambria Math" panose="02040503050406030204" pitchFamily="18" charset="0"/>
                      </a:rPr>
                      <m:t>,</m:t>
                    </m:r>
                    <m:sSub>
                      <m:sSubPr>
                        <m:ctrlPr>
                          <a:rPr lang="en-US" i="1">
                            <a:latin typeface="Cambria Math" panose="02040503050406030204" pitchFamily="18" charset="0"/>
                          </a:rPr>
                        </m:ctrlPr>
                      </m:sSubPr>
                      <m:e>
                        <m:r>
                          <m:rPr>
                            <m:sty m:val="p"/>
                          </m:rPr>
                          <a:rPr lang="en-US" i="1">
                            <a:latin typeface="Cambria Math" panose="02040503050406030204" pitchFamily="18" charset="0"/>
                          </a:rPr>
                          <m:t>x</m:t>
                        </m:r>
                      </m:e>
                      <m:sub>
                        <m:r>
                          <m:rPr>
                            <m:sty m:val="p"/>
                          </m:rPr>
                          <a:rPr lang="vi-VN" i="1">
                            <a:latin typeface="Cambria Math" panose="02040503050406030204" pitchFamily="18" charset="0"/>
                          </a:rPr>
                          <m:t>j</m:t>
                        </m:r>
                      </m:sub>
                    </m:sSub>
                    <m:r>
                      <a:rPr lang="vi-VN" b="0" i="1" smtClean="0">
                        <a:latin typeface="Cambria Math" panose="02040503050406030204" pitchFamily="18" charset="0"/>
                      </a:rPr>
                      <m:t>)</m:t>
                    </m:r>
                  </m:oMath>
                </a14:m>
                <a:r>
                  <a:rPr lang="en-US" dirty="0"/>
                  <a:t> </a:t>
                </a:r>
                <a:r>
                  <a:rPr lang="en-US" dirty="0" err="1"/>
                  <a:t>sao</a:t>
                </a:r>
                <a:r>
                  <a:rPr lang="en-US" dirty="0"/>
                  <a:t> </a:t>
                </a:r>
                <a:r>
                  <a:rPr lang="en-US" dirty="0" err="1"/>
                  <a:t>cho</a:t>
                </a:r>
                <a:r>
                  <a:rPr lang="en-US" dirty="0"/>
                  <a:t> </a:t>
                </a:r>
                <a:r>
                  <a:rPr lang="en-US" dirty="0" err="1"/>
                  <a:t>khoảng</a:t>
                </a:r>
                <a:r>
                  <a:rPr lang="en-US" dirty="0"/>
                  <a:t> </a:t>
                </a:r>
                <a:r>
                  <a:rPr lang="en-US" dirty="0" err="1"/>
                  <a:t>cách</a:t>
                </a:r>
                <a:r>
                  <a:rPr lang="en-US" dirty="0"/>
                  <a:t> </a:t>
                </a:r>
                <a:r>
                  <a:rPr lang="en-US" dirty="0" err="1"/>
                  <a:t>nằm</a:t>
                </a:r>
                <a:r>
                  <a:rPr lang="en-US" dirty="0"/>
                  <a:t> </a:t>
                </a:r>
                <a:r>
                  <a:rPr lang="en-US" dirty="0" err="1"/>
                  <a:t>trong</a:t>
                </a:r>
                <a:r>
                  <a:rPr lang="en-US" dirty="0"/>
                  <a:t> </a:t>
                </a:r>
                <a:r>
                  <a:rPr lang="en-US" dirty="0" err="1"/>
                  <a:t>ngưỡng</a:t>
                </a:r>
                <a:r>
                  <a:rPr lang="en-US" dirty="0"/>
                  <a:t> </a:t>
                </a:r>
                <a:r>
                  <a:rPr lang="en-US" dirty="0" err="1"/>
                  <a:t>xác</a:t>
                </a:r>
                <a:r>
                  <a:rPr lang="en-US" dirty="0"/>
                  <a:t> </a:t>
                </a:r>
                <a:r>
                  <a:rPr lang="en-US" dirty="0" err="1"/>
                  <a:t>định</a:t>
                </a:r>
                <a:r>
                  <a:rPr lang="en-US" dirty="0"/>
                  <a:t>: </a:t>
                </a:r>
              </a:p>
              <a:p>
                <a:pPr marL="342882" lvl="1"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m:rPr>
                              <m:sty m:val="p"/>
                            </m:rPr>
                            <a:rPr lang="en-US" i="1">
                              <a:latin typeface="Cambria Math" panose="02040503050406030204" pitchFamily="18" charset="0"/>
                            </a:rPr>
                            <m:t>d</m:t>
                          </m:r>
                          <m:r>
                            <a:rPr lang="vi-VN" i="1">
                              <a:latin typeface="Cambria Math" panose="02040503050406030204" pitchFamily="18" charset="0"/>
                            </a:rPr>
                            <m:t>(</m:t>
                          </m:r>
                          <m:r>
                            <m:rPr>
                              <m:sty m:val="p"/>
                            </m:rPr>
                            <a:rPr lang="en-US" i="1">
                              <a:latin typeface="Cambria Math" panose="02040503050406030204" pitchFamily="18" charset="0"/>
                            </a:rPr>
                            <m:t>x</m:t>
                          </m:r>
                        </m:e>
                        <m:sub>
                          <m:r>
                            <m:rPr>
                              <m:sty m:val="p"/>
                            </m:rPr>
                            <a:rPr lang="vi-VN" i="1">
                              <a:latin typeface="Cambria Math" panose="02040503050406030204" pitchFamily="18" charset="0"/>
                            </a:rPr>
                            <m:t>i</m:t>
                          </m:r>
                        </m:sub>
                      </m:sSub>
                      <m:r>
                        <a:rPr lang="vi-VN" i="1">
                          <a:latin typeface="Cambria Math" panose="02040503050406030204" pitchFamily="18" charset="0"/>
                        </a:rPr>
                        <m:t>,</m:t>
                      </m:r>
                      <m:sSub>
                        <m:sSubPr>
                          <m:ctrlPr>
                            <a:rPr lang="en-US" i="1">
                              <a:latin typeface="Cambria Math" panose="02040503050406030204" pitchFamily="18" charset="0"/>
                            </a:rPr>
                          </m:ctrlPr>
                        </m:sSubPr>
                        <m:e>
                          <m:r>
                            <m:rPr>
                              <m:sty m:val="p"/>
                            </m:rPr>
                            <a:rPr lang="en-US" i="1">
                              <a:latin typeface="Cambria Math" panose="02040503050406030204" pitchFamily="18" charset="0"/>
                            </a:rPr>
                            <m:t>x</m:t>
                          </m:r>
                        </m:e>
                        <m:sub>
                          <m:r>
                            <m:rPr>
                              <m:sty m:val="p"/>
                            </m:rPr>
                            <a:rPr lang="vi-VN" i="1">
                              <a:latin typeface="Cambria Math" panose="02040503050406030204" pitchFamily="18" charset="0"/>
                            </a:rPr>
                            <m:t>j</m:t>
                          </m:r>
                        </m:sub>
                      </m:sSub>
                      <m:r>
                        <a:rPr lang="vi-VN" i="1">
                          <a:latin typeface="Cambria Math" panose="02040503050406030204" pitchFamily="18" charset="0"/>
                        </a:rPr>
                        <m:t>)</m:t>
                      </m:r>
                      <m:r>
                        <a:rPr lang="vi-VN" b="0" i="1" smtClean="0">
                          <a:latin typeface="Cambria Math" panose="02040503050406030204" pitchFamily="18" charset="0"/>
                        </a:rPr>
                        <m:t>≤ </m:t>
                      </m:r>
                      <m:r>
                        <m:rPr>
                          <m:sty m:val="p"/>
                        </m:rPr>
                        <a:rPr lang="vi-VN" i="1">
                          <a:latin typeface="Cambria Math" panose="02040503050406030204" pitchFamily="18" charset="0"/>
                        </a:rPr>
                        <m:t>s</m:t>
                      </m:r>
                    </m:oMath>
                  </m:oMathPara>
                </a14:m>
                <a:endParaRPr lang="en-US" dirty="0"/>
              </a:p>
              <a:p>
                <a:endParaRPr lang="en-US" dirty="0"/>
              </a:p>
              <a:p>
                <a:endParaRPr lang="en-US" dirty="0"/>
              </a:p>
              <a:p>
                <a:pPr lvl="1"/>
                <a:endParaRPr lang="en-US" dirty="0"/>
              </a:p>
              <a:p>
                <a:endParaRPr lang="en-US" dirty="0"/>
              </a:p>
            </p:txBody>
          </p:sp>
        </mc:Choice>
        <mc:Fallback xmlns="">
          <p:sp>
            <p:nvSpPr>
              <p:cNvPr id="3" name="Content Placeholder 2">
                <a:extLst>
                  <a:ext uri="{FF2B5EF4-FFF2-40B4-BE49-F238E27FC236}">
                    <a16:creationId xmlns:a16="http://schemas.microsoft.com/office/drawing/2014/main" id="{BD183865-B954-9446-B5D1-D74B4B1F0E9D}"/>
                  </a:ext>
                </a:extLst>
              </p:cNvPr>
              <p:cNvSpPr>
                <a:spLocks noGrp="1" noRot="1" noChangeAspect="1" noMove="1" noResize="1" noEditPoints="1" noAdjustHandles="1" noChangeArrowheads="1" noChangeShapeType="1" noTextEdit="1"/>
              </p:cNvSpPr>
              <p:nvPr>
                <p:ph idx="1"/>
              </p:nvPr>
            </p:nvSpPr>
            <p:spPr>
              <a:blipFill>
                <a:blip r:embed="rId2"/>
                <a:stretch>
                  <a:fillRect l="-772" t="-840"/>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327E0055-3718-C747-A056-00569841D281}"/>
              </a:ext>
            </a:extLst>
          </p:cNvPr>
          <p:cNvSpPr>
            <a:spLocks noGrp="1"/>
          </p:cNvSpPr>
          <p:nvPr>
            <p:ph type="sldNum" sz="quarter" idx="12"/>
          </p:nvPr>
        </p:nvSpPr>
        <p:spPr/>
        <p:txBody>
          <a:bodyPr/>
          <a:lstStyle/>
          <a:p>
            <a:fld id="{20B7F220-0825-4B9B-9156-FF79F33775FE}" type="slidenum">
              <a:rPr lang="vi-VN" smtClean="0"/>
              <a:t>5</a:t>
            </a:fld>
            <a:endParaRPr lang="vi-VN"/>
          </a:p>
        </p:txBody>
      </p:sp>
    </p:spTree>
    <p:extLst>
      <p:ext uri="{BB962C8B-B14F-4D97-AF65-F5344CB8AC3E}">
        <p14:creationId xmlns:p14="http://schemas.microsoft.com/office/powerpoint/2010/main" val="373097436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0BFF24-8941-3C4F-A4DA-CFF53E366F2E}"/>
              </a:ext>
            </a:extLst>
          </p:cNvPr>
          <p:cNvSpPr>
            <a:spLocks noGrp="1"/>
          </p:cNvSpPr>
          <p:nvPr>
            <p:ph type="title"/>
          </p:nvPr>
        </p:nvSpPr>
        <p:spPr/>
        <p:txBody>
          <a:bodyPr/>
          <a:lstStyle/>
          <a:p>
            <a:r>
              <a:rPr lang="en-US" dirty="0"/>
              <a:t>HOW TO CHOOSE r AND b</a:t>
            </a:r>
          </a:p>
        </p:txBody>
      </p:sp>
      <p:sp>
        <p:nvSpPr>
          <p:cNvPr id="3" name="Slide Number Placeholder 2">
            <a:extLst>
              <a:ext uri="{FF2B5EF4-FFF2-40B4-BE49-F238E27FC236}">
                <a16:creationId xmlns:a16="http://schemas.microsoft.com/office/drawing/2014/main" id="{839F426A-F13A-8A42-96B5-44AF188257EB}"/>
              </a:ext>
            </a:extLst>
          </p:cNvPr>
          <p:cNvSpPr>
            <a:spLocks noGrp="1"/>
          </p:cNvSpPr>
          <p:nvPr>
            <p:ph type="sldNum" sz="quarter" idx="12"/>
          </p:nvPr>
        </p:nvSpPr>
        <p:spPr/>
        <p:txBody>
          <a:bodyPr/>
          <a:lstStyle/>
          <a:p>
            <a:fld id="{20B7F220-0825-4B9B-9156-FF79F33775FE}" type="slidenum">
              <a:rPr lang="vi-VN" smtClean="0"/>
              <a:t>50</a:t>
            </a:fld>
            <a:endParaRPr lang="vi-VN"/>
          </a:p>
        </p:txBody>
      </p:sp>
      <p:pic>
        <p:nvPicPr>
          <p:cNvPr id="6" name="Picture 5">
            <a:extLst>
              <a:ext uri="{FF2B5EF4-FFF2-40B4-BE49-F238E27FC236}">
                <a16:creationId xmlns:a16="http://schemas.microsoft.com/office/drawing/2014/main" id="{95F3F4E4-5ABD-B34F-B3D2-8A19B54B8F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42239" y="1516048"/>
            <a:ext cx="5062107" cy="4840314"/>
          </a:xfrm>
          <a:prstGeom prst="rect">
            <a:avLst/>
          </a:prstGeom>
        </p:spPr>
      </p:pic>
    </p:spTree>
    <p:extLst>
      <p:ext uri="{BB962C8B-B14F-4D97-AF65-F5344CB8AC3E}">
        <p14:creationId xmlns:p14="http://schemas.microsoft.com/office/powerpoint/2010/main" val="22894944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BD6540-9936-5642-A7F1-EBE8CEA2DAE8}"/>
              </a:ext>
            </a:extLst>
          </p:cNvPr>
          <p:cNvSpPr>
            <a:spLocks noGrp="1"/>
          </p:cNvSpPr>
          <p:nvPr>
            <p:ph type="title"/>
          </p:nvPr>
        </p:nvSpPr>
        <p:spPr/>
        <p:txBody>
          <a:bodyPr/>
          <a:lstStyle/>
          <a:p>
            <a:r>
              <a:rPr lang="en-US" dirty="0"/>
              <a:t>TỔNG KẾT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E48D4FE-1615-0646-9E49-6C23D675D9FC}"/>
                  </a:ext>
                </a:extLst>
              </p:cNvPr>
              <p:cNvSpPr>
                <a:spLocks noGrp="1"/>
              </p:cNvSpPr>
              <p:nvPr>
                <p:ph idx="1"/>
              </p:nvPr>
            </p:nvSpPr>
            <p:spPr/>
            <p:txBody>
              <a:bodyPr/>
              <a:lstStyle/>
              <a:p>
                <a:r>
                  <a:rPr lang="en-US" b="1" dirty="0"/>
                  <a:t>Shingling: </a:t>
                </a:r>
                <a:r>
                  <a:rPr lang="en-US" dirty="0" err="1"/>
                  <a:t>Chuyển</a:t>
                </a:r>
                <a:r>
                  <a:rPr lang="en-US" dirty="0"/>
                  <a:t> </a:t>
                </a:r>
                <a:r>
                  <a:rPr lang="en-US" dirty="0" err="1"/>
                  <a:t>đổi</a:t>
                </a:r>
                <a:r>
                  <a:rPr lang="en-US" dirty="0"/>
                  <a:t> </a:t>
                </a:r>
                <a:r>
                  <a:rPr lang="en-US" dirty="0" err="1"/>
                  <a:t>tài</a:t>
                </a:r>
                <a:r>
                  <a:rPr lang="en-US" dirty="0"/>
                  <a:t> </a:t>
                </a:r>
                <a:r>
                  <a:rPr lang="en-US" dirty="0" err="1"/>
                  <a:t>liệu</a:t>
                </a:r>
                <a:r>
                  <a:rPr lang="en-US" dirty="0"/>
                  <a:t> </a:t>
                </a:r>
                <a:r>
                  <a:rPr lang="en-US" dirty="0" err="1"/>
                  <a:t>thành</a:t>
                </a:r>
                <a:r>
                  <a:rPr lang="en-US" dirty="0"/>
                  <a:t> </a:t>
                </a:r>
                <a:r>
                  <a:rPr lang="en-US" dirty="0" err="1"/>
                  <a:t>thể</a:t>
                </a:r>
                <a:r>
                  <a:rPr lang="en-US" dirty="0"/>
                  <a:t> </a:t>
                </a:r>
                <a:r>
                  <a:rPr lang="en-US" dirty="0" err="1"/>
                  <a:t>hiện</a:t>
                </a:r>
                <a:r>
                  <a:rPr lang="en-US" dirty="0"/>
                  <a:t> </a:t>
                </a:r>
                <a:r>
                  <a:rPr lang="en-US" dirty="0" err="1"/>
                  <a:t>dạng</a:t>
                </a:r>
                <a:r>
                  <a:rPr lang="en-US" dirty="0"/>
                  <a:t> </a:t>
                </a:r>
                <a:r>
                  <a:rPr lang="en-US" dirty="0" err="1"/>
                  <a:t>tập</a:t>
                </a:r>
                <a:r>
                  <a:rPr lang="en-US" dirty="0"/>
                  <a:t> </a:t>
                </a:r>
                <a:r>
                  <a:rPr lang="en-US" dirty="0" err="1"/>
                  <a:t>hợp</a:t>
                </a:r>
                <a:endParaRPr lang="en-US" dirty="0"/>
              </a:p>
              <a:p>
                <a:endParaRPr lang="en-US" b="1" dirty="0"/>
              </a:p>
              <a:p>
                <a:r>
                  <a:rPr lang="en-US" b="1" dirty="0"/>
                  <a:t>Min-Hashing: </a:t>
                </a:r>
                <a:r>
                  <a:rPr lang="en-US" dirty="0" err="1"/>
                  <a:t>Chuyển</a:t>
                </a:r>
                <a:r>
                  <a:rPr lang="en-US" dirty="0"/>
                  <a:t> </a:t>
                </a:r>
                <a:r>
                  <a:rPr lang="en-US" dirty="0" err="1"/>
                  <a:t>các</a:t>
                </a:r>
                <a:r>
                  <a:rPr lang="en-US" dirty="0"/>
                  <a:t> </a:t>
                </a:r>
                <a:r>
                  <a:rPr lang="en-US" dirty="0" err="1"/>
                  <a:t>tập</a:t>
                </a:r>
                <a:r>
                  <a:rPr lang="en-US" dirty="0"/>
                  <a:t> </a:t>
                </a:r>
                <a:r>
                  <a:rPr lang="en-US" dirty="0" err="1"/>
                  <a:t>hợp</a:t>
                </a:r>
                <a:r>
                  <a:rPr lang="en-US" dirty="0"/>
                  <a:t> </a:t>
                </a:r>
                <a:r>
                  <a:rPr lang="en-US" dirty="0" err="1"/>
                  <a:t>lớn</a:t>
                </a:r>
                <a:r>
                  <a:rPr lang="en-US" dirty="0"/>
                  <a:t> </a:t>
                </a:r>
                <a:r>
                  <a:rPr lang="en-US" dirty="0" err="1"/>
                  <a:t>thành</a:t>
                </a:r>
                <a:r>
                  <a:rPr lang="en-US" dirty="0"/>
                  <a:t> </a:t>
                </a:r>
                <a:r>
                  <a:rPr lang="en-US" dirty="0" err="1"/>
                  <a:t>chữ</a:t>
                </a:r>
                <a:r>
                  <a:rPr lang="en-US" dirty="0"/>
                  <a:t> </a:t>
                </a:r>
                <a:r>
                  <a:rPr lang="en-US" dirty="0" err="1"/>
                  <a:t>ký</a:t>
                </a:r>
                <a:r>
                  <a:rPr lang="en-US" dirty="0"/>
                  <a:t> </a:t>
                </a:r>
                <a:r>
                  <a:rPr lang="en-US" dirty="0" err="1"/>
                  <a:t>ngắn</a:t>
                </a:r>
                <a:r>
                  <a:rPr lang="en-US" dirty="0"/>
                  <a:t>, </a:t>
                </a:r>
                <a:r>
                  <a:rPr lang="en-US" dirty="0" err="1"/>
                  <a:t>trong</a:t>
                </a:r>
                <a:r>
                  <a:rPr lang="en-US" dirty="0"/>
                  <a:t> </a:t>
                </a:r>
                <a:r>
                  <a:rPr lang="en-US" dirty="0" err="1"/>
                  <a:t>khi</a:t>
                </a:r>
                <a:r>
                  <a:rPr lang="en-US" dirty="0"/>
                  <a:t> </a:t>
                </a:r>
                <a:r>
                  <a:rPr lang="en-US" dirty="0" err="1"/>
                  <a:t>vẫn</a:t>
                </a:r>
                <a:r>
                  <a:rPr lang="en-US" dirty="0"/>
                  <a:t> </a:t>
                </a:r>
                <a:r>
                  <a:rPr lang="en-US" dirty="0" err="1"/>
                  <a:t>bảo</a:t>
                </a:r>
                <a:r>
                  <a:rPr lang="en-US" dirty="0"/>
                  <a:t> </a:t>
                </a:r>
                <a:r>
                  <a:rPr lang="en-US" dirty="0" err="1"/>
                  <a:t>toàn</a:t>
                </a:r>
                <a:r>
                  <a:rPr lang="en-US" dirty="0"/>
                  <a:t> </a:t>
                </a:r>
                <a:r>
                  <a:rPr lang="en-US" dirty="0" err="1"/>
                  <a:t>được</a:t>
                </a:r>
                <a:r>
                  <a:rPr lang="en-US" dirty="0"/>
                  <a:t> </a:t>
                </a:r>
                <a:r>
                  <a:rPr lang="en-US" dirty="0" err="1"/>
                  <a:t>độ</a:t>
                </a:r>
                <a:r>
                  <a:rPr lang="en-US" dirty="0"/>
                  <a:t> </a:t>
                </a:r>
                <a:r>
                  <a:rPr lang="en-US" dirty="0" err="1"/>
                  <a:t>tương</a:t>
                </a:r>
                <a:r>
                  <a:rPr lang="en-US" dirty="0"/>
                  <a:t> </a:t>
                </a:r>
                <a:r>
                  <a:rPr lang="en-US" dirty="0" err="1"/>
                  <a:t>tự</a:t>
                </a:r>
                <a:r>
                  <a:rPr lang="en-US" dirty="0"/>
                  <a:t>.</a:t>
                </a:r>
              </a:p>
              <a:p>
                <a:pPr lvl="1"/>
                <a:r>
                  <a:rPr lang="en-US" dirty="0" err="1"/>
                  <a:t>Chữ</a:t>
                </a:r>
                <a:r>
                  <a:rPr lang="en-US" dirty="0"/>
                  <a:t> </a:t>
                </a:r>
                <a:r>
                  <a:rPr lang="en-US" dirty="0" err="1"/>
                  <a:t>ký</a:t>
                </a:r>
                <a:r>
                  <a:rPr lang="en-US" dirty="0"/>
                  <a:t> </a:t>
                </a:r>
                <a:r>
                  <a:rPr lang="en-US" dirty="0" err="1"/>
                  <a:t>được</a:t>
                </a:r>
                <a:r>
                  <a:rPr lang="en-US" dirty="0"/>
                  <a:t> </a:t>
                </a:r>
                <a:r>
                  <a:rPr lang="en-US" dirty="0" err="1"/>
                  <a:t>sinh</a:t>
                </a:r>
                <a:r>
                  <a:rPr lang="en-US" dirty="0"/>
                  <a:t> ra </a:t>
                </a:r>
                <a:r>
                  <a:rPr lang="en-US" dirty="0" err="1"/>
                  <a:t>có</a:t>
                </a:r>
                <a:r>
                  <a:rPr lang="en-US" dirty="0"/>
                  <a:t> </a:t>
                </a:r>
                <a:r>
                  <a:rPr lang="en-US" dirty="0" err="1"/>
                  <a:t>tính</a:t>
                </a:r>
                <a:r>
                  <a:rPr lang="en-US" dirty="0"/>
                  <a:t> </a:t>
                </a:r>
                <a:r>
                  <a:rPr lang="en-US" dirty="0" err="1"/>
                  <a:t>chất</a:t>
                </a:r>
                <a:r>
                  <a:rPr lang="en-US" dirty="0"/>
                  <a:t>: </a:t>
                </a:r>
                <a14:m>
                  <m:oMath xmlns:m="http://schemas.openxmlformats.org/officeDocument/2006/math">
                    <m:sSub>
                      <m:sSubPr>
                        <m:ctrlPr>
                          <a:rPr lang="en-US" b="1" i="1">
                            <a:latin typeface="Cambria Math" panose="02040503050406030204" pitchFamily="18" charset="0"/>
                          </a:rPr>
                        </m:ctrlPr>
                      </m:sSubPr>
                      <m:e>
                        <m:r>
                          <a:rPr lang="en-US" b="1" i="1" smtClean="0">
                            <a:latin typeface="Cambria Math" panose="02040503050406030204" pitchFamily="18" charset="0"/>
                          </a:rPr>
                          <m:t>𝑷𝒓</m:t>
                        </m:r>
                        <m:r>
                          <a:rPr lang="en-US" b="1" i="1" smtClean="0">
                            <a:latin typeface="Cambria Math" panose="02040503050406030204" pitchFamily="18" charset="0"/>
                          </a:rPr>
                          <m:t>⁡[</m:t>
                        </m:r>
                        <m:r>
                          <a:rPr lang="en-US" b="1" i="1">
                            <a:latin typeface="Cambria Math" panose="02040503050406030204" pitchFamily="18" charset="0"/>
                          </a:rPr>
                          <m:t>𝒉</m:t>
                        </m:r>
                      </m:e>
                      <m:sub>
                        <m:r>
                          <a:rPr lang="en-US" b="1" i="1">
                            <a:latin typeface="Cambria Math" panose="02040503050406030204" pitchFamily="18" charset="0"/>
                            <a:ea typeface="Cambria Math" panose="02040503050406030204" pitchFamily="18" charset="0"/>
                          </a:rPr>
                          <m:t>𝝅</m:t>
                        </m:r>
                      </m:sub>
                    </m:sSub>
                    <m:d>
                      <m:dPr>
                        <m:ctrlPr>
                          <a:rPr lang="vi-VN" b="1" i="1" smtClean="0">
                            <a:latin typeface="Cambria Math" panose="02040503050406030204" pitchFamily="18" charset="0"/>
                            <a:ea typeface="Cambria Math" panose="02040503050406030204" pitchFamily="18" charset="0"/>
                          </a:rPr>
                        </m:ctrlPr>
                      </m:dPr>
                      <m:e>
                        <m:sSub>
                          <m:sSubPr>
                            <m:ctrlPr>
                              <a:rPr lang="en-US" b="1" i="1">
                                <a:latin typeface="Cambria Math" panose="02040503050406030204" pitchFamily="18" charset="0"/>
                              </a:rPr>
                            </m:ctrlPr>
                          </m:sSubPr>
                          <m:e>
                            <m:r>
                              <a:rPr lang="en-US" b="1" i="1">
                                <a:latin typeface="Cambria Math" panose="02040503050406030204" pitchFamily="18" charset="0"/>
                              </a:rPr>
                              <m:t>𝑪</m:t>
                            </m:r>
                          </m:e>
                          <m:sub>
                            <m:r>
                              <a:rPr lang="vi-VN" b="1" i="1">
                                <a:latin typeface="Cambria Math" panose="02040503050406030204" pitchFamily="18" charset="0"/>
                              </a:rPr>
                              <m:t>𝟏</m:t>
                            </m:r>
                          </m:sub>
                        </m:sSub>
                      </m:e>
                    </m:d>
                    <m:r>
                      <a:rPr lang="vi-VN" b="1" i="1" smtClean="0">
                        <a:latin typeface="Cambria Math" panose="02040503050406030204" pitchFamily="18" charset="0"/>
                        <a:ea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rPr>
                          <m:t>𝒉</m:t>
                        </m:r>
                      </m:e>
                      <m:sub>
                        <m:r>
                          <a:rPr lang="en-US" b="1" i="1">
                            <a:latin typeface="Cambria Math" panose="02040503050406030204" pitchFamily="18" charset="0"/>
                            <a:ea typeface="Cambria Math" panose="02040503050406030204" pitchFamily="18" charset="0"/>
                          </a:rPr>
                          <m:t>𝝅</m:t>
                        </m:r>
                      </m:sub>
                    </m:sSub>
                    <m:r>
                      <a:rPr lang="vi-VN" b="1" i="0" smtClean="0">
                        <a:latin typeface="Cambria Math" panose="02040503050406030204" pitchFamily="18" charset="0"/>
                        <a:ea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rPr>
                          <m:t>𝑪</m:t>
                        </m:r>
                      </m:e>
                      <m:sub>
                        <m:r>
                          <a:rPr lang="vi-VN" b="1" i="1" smtClean="0">
                            <a:latin typeface="Cambria Math" panose="02040503050406030204" pitchFamily="18" charset="0"/>
                          </a:rPr>
                          <m:t>𝟐</m:t>
                        </m:r>
                      </m:sub>
                    </m:sSub>
                    <m:r>
                      <a:rPr lang="vi-VN" b="1" i="0" smtClean="0">
                        <a:latin typeface="Cambria Math" panose="02040503050406030204" pitchFamily="18" charset="0"/>
                        <a:ea typeface="Cambria Math" panose="02040503050406030204" pitchFamily="18" charset="0"/>
                      </a:rPr>
                      <m:t>)</m:t>
                    </m:r>
                    <m:r>
                      <a:rPr lang="vi-VN" b="1" i="1">
                        <a:latin typeface="Cambria Math" panose="02040503050406030204" pitchFamily="18" charset="0"/>
                        <a:ea typeface="Cambria Math" panose="02040503050406030204" pitchFamily="18" charset="0"/>
                      </a:rPr>
                      <m:t>]</m:t>
                    </m:r>
                    <m:r>
                      <a:rPr lang="vi-VN" b="1" i="1" smtClean="0">
                        <a:latin typeface="Cambria Math" panose="02040503050406030204" pitchFamily="18" charset="0"/>
                        <a:ea typeface="Cambria Math" panose="02040503050406030204" pitchFamily="18" charset="0"/>
                      </a:rPr>
                      <m:t>= </m:t>
                    </m:r>
                    <m:r>
                      <a:rPr lang="vi-VN" b="1" i="1">
                        <a:latin typeface="Cambria Math" panose="02040503050406030204" pitchFamily="18" charset="0"/>
                        <a:ea typeface="Cambria Math" panose="02040503050406030204" pitchFamily="18" charset="0"/>
                      </a:rPr>
                      <m:t>𝒔𝒊𝒎</m:t>
                    </m:r>
                    <m:r>
                      <a:rPr lang="vi-VN" b="1" i="1" smtClean="0">
                        <a:latin typeface="Cambria Math" panose="02040503050406030204" pitchFamily="18" charset="0"/>
                        <a:ea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rPr>
                          <m:t>𝑪</m:t>
                        </m:r>
                      </m:e>
                      <m:sub>
                        <m:r>
                          <a:rPr lang="vi-VN" b="1" i="1">
                            <a:latin typeface="Cambria Math" panose="02040503050406030204" pitchFamily="18" charset="0"/>
                          </a:rPr>
                          <m:t>𝟏</m:t>
                        </m:r>
                      </m:sub>
                    </m:sSub>
                    <m:r>
                      <a:rPr lang="vi-VN" b="1" i="1" smtClean="0">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rPr>
                          <m:t>𝑪</m:t>
                        </m:r>
                      </m:e>
                      <m:sub>
                        <m:r>
                          <a:rPr lang="vi-VN" b="1" i="1" smtClean="0">
                            <a:latin typeface="Cambria Math" panose="02040503050406030204" pitchFamily="18" charset="0"/>
                          </a:rPr>
                          <m:t>𝟐</m:t>
                        </m:r>
                      </m:sub>
                    </m:sSub>
                    <m:r>
                      <a:rPr lang="vi-VN" b="1" i="1" smtClean="0">
                        <a:latin typeface="Cambria Math" panose="02040503050406030204" pitchFamily="18" charset="0"/>
                      </a:rPr>
                      <m:t>)</m:t>
                    </m:r>
                  </m:oMath>
                </a14:m>
                <a:endParaRPr lang="en-US" b="1" dirty="0"/>
              </a:p>
              <a:p>
                <a:pPr lvl="1"/>
                <a:r>
                  <a:rPr lang="en-US" dirty="0" err="1"/>
                  <a:t>Băm</a:t>
                </a:r>
                <a:r>
                  <a:rPr lang="en-US" dirty="0"/>
                  <a:t> </a:t>
                </a:r>
                <a:r>
                  <a:rPr lang="en-US" dirty="0" err="1"/>
                  <a:t>được</a:t>
                </a:r>
                <a:r>
                  <a:rPr lang="en-US" dirty="0"/>
                  <a:t> </a:t>
                </a:r>
                <a:r>
                  <a:rPr lang="en-US" dirty="0" err="1"/>
                  <a:t>sử</a:t>
                </a:r>
                <a:r>
                  <a:rPr lang="en-US" dirty="0"/>
                  <a:t> </a:t>
                </a:r>
                <a:r>
                  <a:rPr lang="en-US" dirty="0" err="1"/>
                  <a:t>dụng</a:t>
                </a:r>
                <a:r>
                  <a:rPr lang="en-US" dirty="0"/>
                  <a:t> </a:t>
                </a:r>
                <a:r>
                  <a:rPr lang="en-US" dirty="0" err="1"/>
                  <a:t>để</a:t>
                </a:r>
                <a:r>
                  <a:rPr lang="en-US" dirty="0"/>
                  <a:t> </a:t>
                </a:r>
                <a:r>
                  <a:rPr lang="en-US" dirty="0" err="1"/>
                  <a:t>sinh</a:t>
                </a:r>
                <a:r>
                  <a:rPr lang="en-US" dirty="0"/>
                  <a:t> ra </a:t>
                </a:r>
                <a:r>
                  <a:rPr lang="en-US" dirty="0" err="1"/>
                  <a:t>các</a:t>
                </a:r>
                <a:r>
                  <a:rPr lang="en-US" dirty="0"/>
                  <a:t> </a:t>
                </a:r>
                <a:r>
                  <a:rPr lang="en-US" dirty="0" err="1"/>
                  <a:t>hoán</a:t>
                </a:r>
                <a:r>
                  <a:rPr lang="en-US" dirty="0"/>
                  <a:t> </a:t>
                </a:r>
                <a:r>
                  <a:rPr lang="en-US" dirty="0" err="1"/>
                  <a:t>vị</a:t>
                </a:r>
                <a:r>
                  <a:rPr lang="en-US" dirty="0"/>
                  <a:t> </a:t>
                </a:r>
                <a:r>
                  <a:rPr lang="en-US" dirty="0" err="1"/>
                  <a:t>ngẫu</a:t>
                </a:r>
                <a:r>
                  <a:rPr lang="en-US" dirty="0"/>
                  <a:t> </a:t>
                </a:r>
                <a:r>
                  <a:rPr lang="en-US" dirty="0" err="1"/>
                  <a:t>nhiên</a:t>
                </a:r>
                <a:r>
                  <a:rPr lang="en-US" dirty="0"/>
                  <a:t>.</a:t>
                </a:r>
              </a:p>
              <a:p>
                <a:pPr lvl="1"/>
                <a:endParaRPr lang="en-US" dirty="0"/>
              </a:p>
              <a:p>
                <a:r>
                  <a:rPr lang="en-US" b="1" dirty="0"/>
                  <a:t>Locality-Sensitive Hashing: </a:t>
                </a:r>
                <a:r>
                  <a:rPr lang="en-US" dirty="0" err="1"/>
                  <a:t>Tập</a:t>
                </a:r>
                <a:r>
                  <a:rPr lang="en-US" dirty="0"/>
                  <a:t> </a:t>
                </a:r>
                <a:r>
                  <a:rPr lang="en-US" dirty="0" err="1"/>
                  <a:t>trung</a:t>
                </a:r>
                <a:r>
                  <a:rPr lang="en-US" dirty="0"/>
                  <a:t> </a:t>
                </a:r>
                <a:r>
                  <a:rPr lang="en-US" dirty="0" err="1"/>
                  <a:t>vào</a:t>
                </a:r>
                <a:r>
                  <a:rPr lang="en-US" dirty="0"/>
                  <a:t> </a:t>
                </a:r>
                <a:r>
                  <a:rPr lang="en-US" dirty="0" err="1"/>
                  <a:t>các</a:t>
                </a:r>
                <a:r>
                  <a:rPr lang="en-US" dirty="0"/>
                  <a:t> </a:t>
                </a:r>
                <a:r>
                  <a:rPr lang="en-US" dirty="0" err="1"/>
                  <a:t>cặp</a:t>
                </a:r>
                <a:r>
                  <a:rPr lang="en-US" dirty="0"/>
                  <a:t> </a:t>
                </a:r>
                <a:r>
                  <a:rPr lang="en-US" dirty="0" err="1"/>
                  <a:t>chữ</a:t>
                </a:r>
                <a:r>
                  <a:rPr lang="en-US" dirty="0"/>
                  <a:t> </a:t>
                </a:r>
                <a:r>
                  <a:rPr lang="en-US" dirty="0" err="1"/>
                  <a:t>ký</a:t>
                </a:r>
                <a:r>
                  <a:rPr lang="en-US" dirty="0"/>
                  <a:t> </a:t>
                </a:r>
                <a:r>
                  <a:rPr lang="en-US" dirty="0" err="1"/>
                  <a:t>có</a:t>
                </a:r>
                <a:r>
                  <a:rPr lang="en-US" dirty="0"/>
                  <a:t> </a:t>
                </a:r>
                <a:r>
                  <a:rPr lang="en-US" dirty="0" err="1"/>
                  <a:t>khả</a:t>
                </a:r>
                <a:r>
                  <a:rPr lang="en-US" dirty="0"/>
                  <a:t> </a:t>
                </a:r>
                <a:r>
                  <a:rPr lang="en-US" dirty="0" err="1"/>
                  <a:t>năng</a:t>
                </a:r>
                <a:r>
                  <a:rPr lang="en-US" dirty="0"/>
                  <a:t> </a:t>
                </a:r>
                <a:r>
                  <a:rPr lang="en-US" dirty="0" err="1"/>
                  <a:t>từ</a:t>
                </a:r>
                <a:r>
                  <a:rPr lang="en-US" dirty="0"/>
                  <a:t> </a:t>
                </a:r>
                <a:r>
                  <a:rPr lang="en-US" dirty="0" err="1"/>
                  <a:t>các</a:t>
                </a:r>
                <a:r>
                  <a:rPr lang="en-US" dirty="0"/>
                  <a:t> </a:t>
                </a:r>
                <a:r>
                  <a:rPr lang="en-US" dirty="0" err="1"/>
                  <a:t>tài</a:t>
                </a:r>
                <a:r>
                  <a:rPr lang="en-US" dirty="0"/>
                  <a:t> </a:t>
                </a:r>
                <a:r>
                  <a:rPr lang="en-US" dirty="0" err="1"/>
                  <a:t>liệu</a:t>
                </a:r>
                <a:r>
                  <a:rPr lang="en-US" dirty="0"/>
                  <a:t> </a:t>
                </a:r>
                <a:r>
                  <a:rPr lang="en-US" dirty="0" err="1"/>
                  <a:t>tương</a:t>
                </a:r>
                <a:r>
                  <a:rPr lang="en-US" dirty="0"/>
                  <a:t> </a:t>
                </a:r>
                <a:r>
                  <a:rPr lang="en-US" dirty="0" err="1"/>
                  <a:t>tự</a:t>
                </a:r>
                <a:r>
                  <a:rPr lang="en-US" dirty="0"/>
                  <a:t>.</a:t>
                </a:r>
              </a:p>
              <a:p>
                <a:pPr lvl="1"/>
                <a:r>
                  <a:rPr lang="en-US" dirty="0" err="1"/>
                  <a:t>Sử</a:t>
                </a:r>
                <a:r>
                  <a:rPr lang="en-US" dirty="0"/>
                  <a:t> </a:t>
                </a:r>
                <a:r>
                  <a:rPr lang="en-US" dirty="0" err="1"/>
                  <a:t>dụng</a:t>
                </a:r>
                <a:r>
                  <a:rPr lang="en-US" dirty="0"/>
                  <a:t> </a:t>
                </a:r>
                <a:r>
                  <a:rPr lang="en-US" dirty="0" err="1"/>
                  <a:t>băm</a:t>
                </a:r>
                <a:r>
                  <a:rPr lang="en-US" dirty="0"/>
                  <a:t> </a:t>
                </a:r>
                <a:r>
                  <a:rPr lang="en-US" dirty="0" err="1"/>
                  <a:t>để</a:t>
                </a:r>
                <a:r>
                  <a:rPr lang="en-US" dirty="0"/>
                  <a:t> </a:t>
                </a:r>
                <a:r>
                  <a:rPr lang="en-US" dirty="0" err="1"/>
                  <a:t>tìm</a:t>
                </a:r>
                <a:r>
                  <a:rPr lang="en-US" dirty="0"/>
                  <a:t> </a:t>
                </a:r>
                <a:r>
                  <a:rPr lang="en-US" dirty="0" err="1"/>
                  <a:t>các</a:t>
                </a:r>
                <a:r>
                  <a:rPr lang="en-US" dirty="0"/>
                  <a:t> </a:t>
                </a:r>
                <a:r>
                  <a:rPr lang="en-US" dirty="0" err="1"/>
                  <a:t>cặp</a:t>
                </a:r>
                <a:r>
                  <a:rPr lang="en-US" dirty="0"/>
                  <a:t> </a:t>
                </a:r>
                <a:r>
                  <a:rPr lang="en-US" dirty="0" err="1"/>
                  <a:t>ứng</a:t>
                </a:r>
                <a:r>
                  <a:rPr lang="en-US" dirty="0"/>
                  <a:t> </a:t>
                </a:r>
                <a:r>
                  <a:rPr lang="en-US" dirty="0" err="1"/>
                  <a:t>viên</a:t>
                </a:r>
                <a:r>
                  <a:rPr lang="en-US" dirty="0"/>
                  <a:t> </a:t>
                </a:r>
                <a:r>
                  <a:rPr lang="en-US" dirty="0" err="1"/>
                  <a:t>có</a:t>
                </a:r>
                <a:r>
                  <a:rPr lang="en-US" dirty="0"/>
                  <a:t> </a:t>
                </a:r>
                <a:r>
                  <a:rPr lang="en-US" dirty="0" err="1"/>
                  <a:t>độ</a:t>
                </a:r>
                <a:r>
                  <a:rPr lang="en-US" dirty="0"/>
                  <a:t> </a:t>
                </a:r>
                <a:r>
                  <a:rPr lang="en-US" dirty="0" err="1"/>
                  <a:t>tương</a:t>
                </a:r>
                <a:r>
                  <a:rPr lang="en-US" dirty="0"/>
                  <a:t> </a:t>
                </a:r>
                <a:r>
                  <a:rPr lang="en-US" dirty="0" err="1"/>
                  <a:t>tự</a:t>
                </a:r>
                <a:r>
                  <a:rPr lang="en-US" dirty="0"/>
                  <a:t> </a:t>
                </a:r>
                <a14:m>
                  <m:oMath xmlns:m="http://schemas.openxmlformats.org/officeDocument/2006/math">
                    <m:r>
                      <a:rPr lang="vi-VN" b="0" i="1" smtClean="0">
                        <a:latin typeface="Cambria Math" panose="02040503050406030204" pitchFamily="18" charset="0"/>
                      </a:rPr>
                      <m:t>≥ </m:t>
                    </m:r>
                    <m:r>
                      <a:rPr lang="vi-VN" b="1" i="1">
                        <a:latin typeface="Cambria Math" panose="02040503050406030204" pitchFamily="18" charset="0"/>
                      </a:rPr>
                      <m:t>𝒔</m:t>
                    </m:r>
                  </m:oMath>
                </a14:m>
                <a:endParaRPr lang="en-US" b="1" dirty="0"/>
              </a:p>
            </p:txBody>
          </p:sp>
        </mc:Choice>
        <mc:Fallback xmlns="">
          <p:sp>
            <p:nvSpPr>
              <p:cNvPr id="3" name="Content Placeholder 2">
                <a:extLst>
                  <a:ext uri="{FF2B5EF4-FFF2-40B4-BE49-F238E27FC236}">
                    <a16:creationId xmlns:a16="http://schemas.microsoft.com/office/drawing/2014/main" id="{4E48D4FE-1615-0646-9E49-6C23D675D9FC}"/>
                  </a:ext>
                </a:extLst>
              </p:cNvPr>
              <p:cNvSpPr>
                <a:spLocks noGrp="1" noRot="1" noChangeAspect="1" noMove="1" noResize="1" noEditPoints="1" noAdjustHandles="1" noChangeArrowheads="1" noChangeShapeType="1" noTextEdit="1"/>
              </p:cNvSpPr>
              <p:nvPr>
                <p:ph idx="1"/>
              </p:nvPr>
            </p:nvSpPr>
            <p:spPr>
              <a:blipFill>
                <a:blip r:embed="rId3"/>
                <a:stretch>
                  <a:fillRect l="-772" t="-840"/>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086416E9-8A27-F14A-8A54-CFCC2BA941F6}"/>
              </a:ext>
            </a:extLst>
          </p:cNvPr>
          <p:cNvSpPr>
            <a:spLocks noGrp="1"/>
          </p:cNvSpPr>
          <p:nvPr>
            <p:ph type="sldNum" sz="quarter" idx="12"/>
          </p:nvPr>
        </p:nvSpPr>
        <p:spPr/>
        <p:txBody>
          <a:bodyPr/>
          <a:lstStyle/>
          <a:p>
            <a:fld id="{20B7F220-0825-4B9B-9156-FF79F33775FE}" type="slidenum">
              <a:rPr lang="vi-VN" smtClean="0"/>
              <a:t>51</a:t>
            </a:fld>
            <a:endParaRPr lang="vi-VN"/>
          </a:p>
        </p:txBody>
      </p:sp>
    </p:spTree>
    <p:extLst>
      <p:ext uri="{BB962C8B-B14F-4D97-AF65-F5344CB8AC3E}">
        <p14:creationId xmlns:p14="http://schemas.microsoft.com/office/powerpoint/2010/main" val="13894283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B4AA5-5EC2-1741-AA8D-71941081DC3C}"/>
              </a:ext>
            </a:extLst>
          </p:cNvPr>
          <p:cNvSpPr>
            <a:spLocks noGrp="1"/>
          </p:cNvSpPr>
          <p:nvPr>
            <p:ph type="title"/>
          </p:nvPr>
        </p:nvSpPr>
        <p:spPr/>
        <p:txBody>
          <a:bodyPr/>
          <a:lstStyle/>
          <a:p>
            <a:r>
              <a:rPr lang="en-US" dirty="0"/>
              <a:t>GIỚI THIỆU BÀI TOÁN</a:t>
            </a:r>
          </a:p>
        </p:txBody>
      </p:sp>
      <p:sp>
        <p:nvSpPr>
          <p:cNvPr id="4" name="Slide Number Placeholder 3">
            <a:extLst>
              <a:ext uri="{FF2B5EF4-FFF2-40B4-BE49-F238E27FC236}">
                <a16:creationId xmlns:a16="http://schemas.microsoft.com/office/drawing/2014/main" id="{A6D861BF-C7CD-1747-AC12-B452C4159F39}"/>
              </a:ext>
            </a:extLst>
          </p:cNvPr>
          <p:cNvSpPr>
            <a:spLocks noGrp="1"/>
          </p:cNvSpPr>
          <p:nvPr>
            <p:ph type="sldNum" sz="quarter" idx="12"/>
          </p:nvPr>
        </p:nvSpPr>
        <p:spPr/>
        <p:txBody>
          <a:bodyPr/>
          <a:lstStyle/>
          <a:p>
            <a:fld id="{20B7F220-0825-4B9B-9156-FF79F33775FE}" type="slidenum">
              <a:rPr lang="vi-VN" smtClean="0"/>
              <a:t>6</a:t>
            </a:fld>
            <a:endParaRPr lang="vi-VN" dirty="0"/>
          </a:p>
        </p:txBody>
      </p:sp>
      <p:sp>
        <p:nvSpPr>
          <p:cNvPr id="5" name="Rectangle 4">
            <a:extLst>
              <a:ext uri="{FF2B5EF4-FFF2-40B4-BE49-F238E27FC236}">
                <a16:creationId xmlns:a16="http://schemas.microsoft.com/office/drawing/2014/main" id="{D3670143-BF32-994A-A4EF-0BBBB0F0F484}"/>
              </a:ext>
            </a:extLst>
          </p:cNvPr>
          <p:cNvSpPr/>
          <p:nvPr/>
        </p:nvSpPr>
        <p:spPr>
          <a:xfrm>
            <a:off x="1066800" y="2507673"/>
            <a:ext cx="1163782" cy="1842654"/>
          </a:xfrm>
          <a:prstGeom prst="rect">
            <a:avLst/>
          </a:prstGeom>
          <a:ln w="31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err="1"/>
              <a:t>Tài</a:t>
            </a:r>
            <a:r>
              <a:rPr lang="en-US" dirty="0"/>
              <a:t> </a:t>
            </a:r>
            <a:r>
              <a:rPr lang="en-US" dirty="0" err="1"/>
              <a:t>liệu</a:t>
            </a:r>
            <a:endParaRPr lang="en-US" dirty="0"/>
          </a:p>
        </p:txBody>
      </p:sp>
      <p:sp>
        <p:nvSpPr>
          <p:cNvPr id="6" name="Rectangle 5">
            <a:extLst>
              <a:ext uri="{FF2B5EF4-FFF2-40B4-BE49-F238E27FC236}">
                <a16:creationId xmlns:a16="http://schemas.microsoft.com/office/drawing/2014/main" id="{BD153778-746B-6D40-AC12-581BF5992E27}"/>
              </a:ext>
            </a:extLst>
          </p:cNvPr>
          <p:cNvSpPr/>
          <p:nvPr/>
        </p:nvSpPr>
        <p:spPr>
          <a:xfrm>
            <a:off x="2992582" y="2507673"/>
            <a:ext cx="1163782" cy="1842654"/>
          </a:xfrm>
          <a:prstGeom prst="rect">
            <a:avLst/>
          </a:prstGeom>
          <a:ln w="31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Shingling</a:t>
            </a:r>
          </a:p>
        </p:txBody>
      </p:sp>
      <p:sp>
        <p:nvSpPr>
          <p:cNvPr id="7" name="Rectangle 6">
            <a:extLst>
              <a:ext uri="{FF2B5EF4-FFF2-40B4-BE49-F238E27FC236}">
                <a16:creationId xmlns:a16="http://schemas.microsoft.com/office/drawing/2014/main" id="{576B6618-780A-FC49-AA92-931572A8632D}"/>
              </a:ext>
            </a:extLst>
          </p:cNvPr>
          <p:cNvSpPr/>
          <p:nvPr/>
        </p:nvSpPr>
        <p:spPr>
          <a:xfrm>
            <a:off x="4918364" y="2507673"/>
            <a:ext cx="1163782" cy="1842654"/>
          </a:xfrm>
          <a:prstGeom prst="rect">
            <a:avLst/>
          </a:prstGeom>
          <a:ln w="31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Min-Hashing</a:t>
            </a:r>
          </a:p>
        </p:txBody>
      </p:sp>
      <p:sp>
        <p:nvSpPr>
          <p:cNvPr id="8" name="Rectangle 7">
            <a:extLst>
              <a:ext uri="{FF2B5EF4-FFF2-40B4-BE49-F238E27FC236}">
                <a16:creationId xmlns:a16="http://schemas.microsoft.com/office/drawing/2014/main" id="{33FE4EFA-78BA-FD44-96DE-D4219DE79157}"/>
              </a:ext>
            </a:extLst>
          </p:cNvPr>
          <p:cNvSpPr/>
          <p:nvPr/>
        </p:nvSpPr>
        <p:spPr>
          <a:xfrm>
            <a:off x="6844146" y="2507673"/>
            <a:ext cx="1163782" cy="1842654"/>
          </a:xfrm>
          <a:prstGeom prst="rect">
            <a:avLst/>
          </a:prstGeom>
          <a:ln w="31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Locality-Sensitive Hashing</a:t>
            </a:r>
          </a:p>
        </p:txBody>
      </p:sp>
      <p:cxnSp>
        <p:nvCxnSpPr>
          <p:cNvPr id="11" name="Straight Arrow Connector 10">
            <a:extLst>
              <a:ext uri="{FF2B5EF4-FFF2-40B4-BE49-F238E27FC236}">
                <a16:creationId xmlns:a16="http://schemas.microsoft.com/office/drawing/2014/main" id="{91517357-DA65-5347-A3FA-1588476FAB21}"/>
              </a:ext>
            </a:extLst>
          </p:cNvPr>
          <p:cNvCxnSpPr>
            <a:cxnSpLocks/>
            <a:stCxn id="5" idx="3"/>
            <a:endCxn id="6" idx="1"/>
          </p:cNvCxnSpPr>
          <p:nvPr/>
        </p:nvCxnSpPr>
        <p:spPr>
          <a:xfrm>
            <a:off x="2230582" y="3429000"/>
            <a:ext cx="76200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4" name="Straight Arrow Connector 13">
            <a:extLst>
              <a:ext uri="{FF2B5EF4-FFF2-40B4-BE49-F238E27FC236}">
                <a16:creationId xmlns:a16="http://schemas.microsoft.com/office/drawing/2014/main" id="{72A1EB16-D7FE-E149-B1AC-ECBC1058D9BC}"/>
              </a:ext>
            </a:extLst>
          </p:cNvPr>
          <p:cNvCxnSpPr>
            <a:cxnSpLocks/>
          </p:cNvCxnSpPr>
          <p:nvPr/>
        </p:nvCxnSpPr>
        <p:spPr>
          <a:xfrm>
            <a:off x="4156364" y="3429000"/>
            <a:ext cx="76200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DC932557-7191-0D42-B027-AF7DA882BD10}"/>
              </a:ext>
            </a:extLst>
          </p:cNvPr>
          <p:cNvCxnSpPr>
            <a:cxnSpLocks/>
          </p:cNvCxnSpPr>
          <p:nvPr/>
        </p:nvCxnSpPr>
        <p:spPr>
          <a:xfrm>
            <a:off x="6089073" y="3429000"/>
            <a:ext cx="76200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8105000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CB470-8768-A34E-9452-7C60E30F44A8}"/>
              </a:ext>
            </a:extLst>
          </p:cNvPr>
          <p:cNvSpPr>
            <a:spLocks noGrp="1"/>
          </p:cNvSpPr>
          <p:nvPr>
            <p:ph type="title"/>
          </p:nvPr>
        </p:nvSpPr>
        <p:spPr/>
        <p:txBody>
          <a:bodyPr/>
          <a:lstStyle/>
          <a:p>
            <a:r>
              <a:rPr lang="en-US" dirty="0"/>
              <a:t>GIỚI THIỆU BÀI TOÁN</a:t>
            </a:r>
          </a:p>
        </p:txBody>
      </p:sp>
      <p:sp>
        <p:nvSpPr>
          <p:cNvPr id="3" name="Content Placeholder 2">
            <a:extLst>
              <a:ext uri="{FF2B5EF4-FFF2-40B4-BE49-F238E27FC236}">
                <a16:creationId xmlns:a16="http://schemas.microsoft.com/office/drawing/2014/main" id="{D87DFDF1-5724-6845-95DC-8D0196C0369D}"/>
              </a:ext>
            </a:extLst>
          </p:cNvPr>
          <p:cNvSpPr>
            <a:spLocks noGrp="1"/>
          </p:cNvSpPr>
          <p:nvPr>
            <p:ph idx="1"/>
          </p:nvPr>
        </p:nvSpPr>
        <p:spPr/>
        <p:txBody>
          <a:bodyPr/>
          <a:lstStyle/>
          <a:p>
            <a:r>
              <a:rPr lang="vi-VN" b="1" dirty="0"/>
              <a:t>Shingling:</a:t>
            </a:r>
            <a:r>
              <a:rPr lang="vi-VN" dirty="0"/>
              <a:t> Chuyển đổi một tài liệu thành một biểu diễn tập hợp (vectơ Boolean)</a:t>
            </a:r>
          </a:p>
          <a:p>
            <a:endParaRPr lang="vi-VN" dirty="0"/>
          </a:p>
          <a:p>
            <a:r>
              <a:rPr lang="vi-VN" b="1" dirty="0"/>
              <a:t>Min-Hashing:</a:t>
            </a:r>
            <a:r>
              <a:rPr lang="vi-VN" dirty="0"/>
              <a:t> Chuyển đổi các tập hợp lớn thành chữ ký (signature) ngắn, trong khi vẫn giữ được sự tương đồng</a:t>
            </a:r>
          </a:p>
          <a:p>
            <a:endParaRPr lang="vi-VN" dirty="0"/>
          </a:p>
          <a:p>
            <a:r>
              <a:rPr lang="vi-VN" b="1" dirty="0"/>
              <a:t>Locality-Sensitive Hashing (LSH):</a:t>
            </a:r>
            <a:r>
              <a:rPr lang="vi-VN" dirty="0"/>
              <a:t> Tập trung vào các cặp chữ ký có khả năng là từ các tài liệu tương tự</a:t>
            </a:r>
          </a:p>
          <a:p>
            <a:endParaRPr lang="vi-VN" dirty="0"/>
          </a:p>
          <a:p>
            <a:pPr marL="0" indent="0">
              <a:buNone/>
            </a:pPr>
            <a:r>
              <a:rPr lang="vi-VN" dirty="0">
                <a:solidFill>
                  <a:srgbClr val="FF0000"/>
                </a:solidFill>
              </a:rPr>
              <a:t>=&gt; Đưa ra các cặp ứng viên có khả năng tương tự để kiểm tra</a:t>
            </a:r>
            <a:endParaRPr lang="en-US" dirty="0">
              <a:solidFill>
                <a:srgbClr val="FF0000"/>
              </a:solidFill>
            </a:endParaRPr>
          </a:p>
        </p:txBody>
      </p:sp>
      <p:sp>
        <p:nvSpPr>
          <p:cNvPr id="4" name="Slide Number Placeholder 3">
            <a:extLst>
              <a:ext uri="{FF2B5EF4-FFF2-40B4-BE49-F238E27FC236}">
                <a16:creationId xmlns:a16="http://schemas.microsoft.com/office/drawing/2014/main" id="{8887A4CE-C0A1-FA4D-8BBD-96B7CA7E199E}"/>
              </a:ext>
            </a:extLst>
          </p:cNvPr>
          <p:cNvSpPr>
            <a:spLocks noGrp="1"/>
          </p:cNvSpPr>
          <p:nvPr>
            <p:ph type="sldNum" sz="quarter" idx="12"/>
          </p:nvPr>
        </p:nvSpPr>
        <p:spPr/>
        <p:txBody>
          <a:bodyPr/>
          <a:lstStyle/>
          <a:p>
            <a:fld id="{20B7F220-0825-4B9B-9156-FF79F33775FE}" type="slidenum">
              <a:rPr lang="vi-VN" smtClean="0"/>
              <a:t>7</a:t>
            </a:fld>
            <a:endParaRPr lang="vi-VN"/>
          </a:p>
        </p:txBody>
      </p:sp>
    </p:spTree>
    <p:extLst>
      <p:ext uri="{BB962C8B-B14F-4D97-AF65-F5344CB8AC3E}">
        <p14:creationId xmlns:p14="http://schemas.microsoft.com/office/powerpoint/2010/main" val="33686453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E2D16-A4A8-524E-800C-00FEF2AE7666}"/>
              </a:ext>
            </a:extLst>
          </p:cNvPr>
          <p:cNvSpPr>
            <a:spLocks noGrp="1"/>
          </p:cNvSpPr>
          <p:nvPr>
            <p:ph type="title"/>
          </p:nvPr>
        </p:nvSpPr>
        <p:spPr/>
        <p:txBody>
          <a:bodyPr/>
          <a:lstStyle/>
          <a:p>
            <a:r>
              <a:rPr lang="en-US" dirty="0"/>
              <a:t>SHINGLING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2E7B9BE-B016-7B4D-96B3-D5567E6E2641}"/>
                  </a:ext>
                </a:extLst>
              </p:cNvPr>
              <p:cNvSpPr>
                <a:spLocks noGrp="1"/>
              </p:cNvSpPr>
              <p:nvPr>
                <p:ph idx="1"/>
              </p:nvPr>
            </p:nvSpPr>
            <p:spPr/>
            <p:txBody>
              <a:bodyPr/>
              <a:lstStyle/>
              <a:p>
                <a:r>
                  <a:rPr lang="en-US" dirty="0" err="1"/>
                  <a:t>Một</a:t>
                </a:r>
                <a:r>
                  <a:rPr lang="en-US" dirty="0"/>
                  <a:t> </a:t>
                </a:r>
                <a:r>
                  <a:rPr lang="en-US" dirty="0" err="1"/>
                  <a:t>cách</a:t>
                </a:r>
                <a:r>
                  <a:rPr lang="en-US" dirty="0"/>
                  <a:t> </a:t>
                </a:r>
                <a:r>
                  <a:rPr lang="en-US" dirty="0" err="1"/>
                  <a:t>để</a:t>
                </a:r>
                <a:r>
                  <a:rPr lang="en-US" dirty="0"/>
                  <a:t> </a:t>
                </a:r>
                <a:r>
                  <a:rPr lang="en-US" dirty="0" err="1"/>
                  <a:t>xem</a:t>
                </a:r>
                <a:r>
                  <a:rPr lang="en-US" dirty="0"/>
                  <a:t> </a:t>
                </a:r>
                <a:r>
                  <a:rPr lang="en-US" dirty="0" err="1"/>
                  <a:t>xét</a:t>
                </a:r>
                <a:r>
                  <a:rPr lang="en-US" dirty="0"/>
                  <a:t> </a:t>
                </a:r>
                <a:r>
                  <a:rPr lang="en-US" dirty="0" err="1"/>
                  <a:t>độ</a:t>
                </a:r>
                <a:r>
                  <a:rPr lang="en-US" dirty="0"/>
                  <a:t> </a:t>
                </a:r>
                <a:r>
                  <a:rPr lang="en-US" dirty="0" err="1"/>
                  <a:t>tương</a:t>
                </a:r>
                <a:r>
                  <a:rPr lang="en-US" dirty="0"/>
                  <a:t> </a:t>
                </a:r>
                <a:r>
                  <a:rPr lang="en-US" dirty="0" err="1"/>
                  <a:t>tự</a:t>
                </a:r>
                <a:r>
                  <a:rPr lang="en-US" dirty="0"/>
                  <a:t> </a:t>
                </a:r>
                <a:r>
                  <a:rPr lang="en-US" dirty="0" err="1"/>
                  <a:t>của</a:t>
                </a:r>
                <a:r>
                  <a:rPr lang="en-US" dirty="0"/>
                  <a:t> </a:t>
                </a:r>
                <a:r>
                  <a:rPr lang="en-US" dirty="0" err="1"/>
                  <a:t>hai</a:t>
                </a:r>
                <a:r>
                  <a:rPr lang="en-US" dirty="0"/>
                  <a:t> </a:t>
                </a:r>
                <a:r>
                  <a:rPr lang="en-US" dirty="0" err="1"/>
                  <a:t>tập</a:t>
                </a:r>
                <a:r>
                  <a:rPr lang="en-US" dirty="0"/>
                  <a:t> </a:t>
                </a:r>
                <a:r>
                  <a:rPr lang="en-US" dirty="0" err="1"/>
                  <a:t>hợp</a:t>
                </a:r>
                <a:r>
                  <a:rPr lang="en-US" dirty="0"/>
                  <a:t> </a:t>
                </a:r>
                <a:r>
                  <a:rPr lang="en-US" dirty="0" err="1"/>
                  <a:t>là</a:t>
                </a:r>
                <a:r>
                  <a:rPr lang="en-US" dirty="0"/>
                  <a:t> </a:t>
                </a:r>
                <a:r>
                  <a:rPr lang="en-US" dirty="0" err="1"/>
                  <a:t>sử</a:t>
                </a:r>
                <a:r>
                  <a:rPr lang="en-US" dirty="0"/>
                  <a:t> </a:t>
                </a:r>
                <a:r>
                  <a:rPr lang="en-US" dirty="0" err="1"/>
                  <a:t>dụng</a:t>
                </a:r>
                <a:r>
                  <a:rPr lang="en-US" dirty="0"/>
                  <a:t> </a:t>
                </a:r>
                <a:r>
                  <a:rPr lang="en-US" dirty="0" err="1"/>
                  <a:t>độ</a:t>
                </a:r>
                <a:r>
                  <a:rPr lang="en-US" dirty="0"/>
                  <a:t> </a:t>
                </a:r>
                <a:r>
                  <a:rPr lang="en-US" dirty="0" err="1"/>
                  <a:t>tương</a:t>
                </a:r>
                <a:r>
                  <a:rPr lang="en-US" dirty="0"/>
                  <a:t> </a:t>
                </a:r>
                <a:r>
                  <a:rPr lang="en-US" dirty="0" err="1"/>
                  <a:t>đồng</a:t>
                </a:r>
                <a:r>
                  <a:rPr lang="en-US" dirty="0"/>
                  <a:t> Jaccard.</a:t>
                </a:r>
              </a:p>
              <a:p>
                <a:endParaRPr lang="en-US" dirty="0"/>
              </a:p>
              <a:p>
                <a:endParaRPr lang="en-US" dirty="0"/>
              </a:p>
              <a:p>
                <a:r>
                  <a:rPr lang="en-US" dirty="0" err="1"/>
                  <a:t>Tương</a:t>
                </a:r>
                <a:r>
                  <a:rPr lang="en-US" dirty="0"/>
                  <a:t> </a:t>
                </a:r>
                <a:r>
                  <a:rPr lang="en-US" dirty="0" err="1"/>
                  <a:t>tự</a:t>
                </a:r>
                <a:r>
                  <a:rPr lang="en-US" dirty="0"/>
                  <a:t> Jaccard </a:t>
                </a:r>
                <a:r>
                  <a:rPr lang="en-US" dirty="0" err="1"/>
                  <a:t>của</a:t>
                </a:r>
                <a:r>
                  <a:rPr lang="en-US" dirty="0"/>
                  <a:t> </a:t>
                </a:r>
                <a:r>
                  <a:rPr lang="en-US" dirty="0" err="1"/>
                  <a:t>tập</a:t>
                </a:r>
                <a:r>
                  <a:rPr lang="en-US" dirty="0"/>
                  <a:t> S </a:t>
                </a:r>
                <a:r>
                  <a:rPr lang="en-US" dirty="0" err="1"/>
                  <a:t>và</a:t>
                </a:r>
                <a:r>
                  <a:rPr lang="en-US" dirty="0"/>
                  <a:t> T </a:t>
                </a:r>
                <a:r>
                  <a:rPr lang="en-US" dirty="0" err="1"/>
                  <a:t>là</a:t>
                </a:r>
                <a:r>
                  <a:rPr lang="en-US" dirty="0"/>
                  <a:t> </a:t>
                </a:r>
                <a:r>
                  <a:rPr lang="en-US" dirty="0" err="1"/>
                  <a:t>tỉ</a:t>
                </a:r>
                <a:r>
                  <a:rPr lang="en-US" dirty="0"/>
                  <a:t> </a:t>
                </a:r>
                <a:r>
                  <a:rPr lang="en-US" dirty="0" err="1"/>
                  <a:t>lệ</a:t>
                </a:r>
                <a:r>
                  <a:rPr lang="en-US" dirty="0"/>
                  <a:t> </a:t>
                </a:r>
                <a:r>
                  <a:rPr lang="en-US" dirty="0" err="1"/>
                  <a:t>kích</a:t>
                </a:r>
                <a:r>
                  <a:rPr lang="en-US" dirty="0"/>
                  <a:t> </a:t>
                </a:r>
                <a:r>
                  <a:rPr lang="en-US" dirty="0" err="1"/>
                  <a:t>thước</a:t>
                </a:r>
                <a:r>
                  <a:rPr lang="en-US" dirty="0"/>
                  <a:t> </a:t>
                </a:r>
                <a:r>
                  <a:rPr lang="en-US" dirty="0" err="1"/>
                  <a:t>phần</a:t>
                </a:r>
                <a:r>
                  <a:rPr lang="en-US" dirty="0"/>
                  <a:t> </a:t>
                </a:r>
                <a:r>
                  <a:rPr lang="en-US" dirty="0" err="1"/>
                  <a:t>giao</a:t>
                </a:r>
                <a:r>
                  <a:rPr lang="en-US" dirty="0"/>
                  <a:t> so </a:t>
                </a:r>
                <a:r>
                  <a:rPr lang="en-US" dirty="0" err="1"/>
                  <a:t>với</a:t>
                </a:r>
                <a:r>
                  <a:rPr lang="en-US" dirty="0"/>
                  <a:t> </a:t>
                </a:r>
                <a:r>
                  <a:rPr lang="en-US" dirty="0" err="1"/>
                  <a:t>kích</a:t>
                </a:r>
                <a:r>
                  <a:rPr lang="en-US" dirty="0"/>
                  <a:t> </a:t>
                </a:r>
                <a:r>
                  <a:rPr lang="en-US" dirty="0" err="1"/>
                  <a:t>thước</a:t>
                </a:r>
                <a:r>
                  <a:rPr lang="en-US" dirty="0"/>
                  <a:t> </a:t>
                </a:r>
                <a:r>
                  <a:rPr lang="en-US" dirty="0" err="1"/>
                  <a:t>phần</a:t>
                </a:r>
                <a:r>
                  <a:rPr lang="en-US" dirty="0"/>
                  <a:t> </a:t>
                </a:r>
                <a:r>
                  <a:rPr lang="en-US" dirty="0" err="1"/>
                  <a:t>hợp</a:t>
                </a:r>
                <a:r>
                  <a:rPr lang="en-US" dirty="0"/>
                  <a:t>.</a:t>
                </a:r>
              </a:p>
              <a:p>
                <a:pPr marL="342882" lvl="1" indent="0">
                  <a:buNone/>
                </a:pPr>
                <a14:m>
                  <m:oMathPara xmlns:m="http://schemas.openxmlformats.org/officeDocument/2006/math">
                    <m:oMathParaPr>
                      <m:jc m:val="centerGroup"/>
                    </m:oMathParaPr>
                    <m:oMath xmlns:m="http://schemas.openxmlformats.org/officeDocument/2006/math">
                      <m:f>
                        <m:fPr>
                          <m:type m:val="lin"/>
                          <m:ctrlPr>
                            <a:rPr lang="en-US" i="1">
                              <a:latin typeface="Cambria Math" panose="02040503050406030204" pitchFamily="18" charset="0"/>
                            </a:rPr>
                          </m:ctrlPr>
                        </m:fPr>
                        <m:num>
                          <m:r>
                            <m:rPr>
                              <m:sty m:val="p"/>
                            </m:rPr>
                            <a:rPr lang="vi-VN">
                              <a:latin typeface="Cambria Math" panose="02040503050406030204" pitchFamily="18" charset="0"/>
                            </a:rPr>
                            <m:t>SIM</m:t>
                          </m:r>
                          <m:r>
                            <a:rPr lang="vi-VN">
                              <a:latin typeface="Cambria Math" panose="02040503050406030204" pitchFamily="18" charset="0"/>
                            </a:rPr>
                            <m:t>(</m:t>
                          </m:r>
                          <m:r>
                            <m:rPr>
                              <m:sty m:val="p"/>
                            </m:rPr>
                            <a:rPr lang="vi-VN">
                              <a:latin typeface="Cambria Math" panose="02040503050406030204" pitchFamily="18" charset="0"/>
                            </a:rPr>
                            <m:t>S</m:t>
                          </m:r>
                          <m:r>
                            <a:rPr lang="vi-VN">
                              <a:latin typeface="Cambria Math" panose="02040503050406030204" pitchFamily="18" charset="0"/>
                            </a:rPr>
                            <m:t>,</m:t>
                          </m:r>
                          <m:r>
                            <m:rPr>
                              <m:sty m:val="p"/>
                            </m:rPr>
                            <a:rPr lang="vi-VN">
                              <a:latin typeface="Cambria Math" panose="02040503050406030204" pitchFamily="18" charset="0"/>
                            </a:rPr>
                            <m:t>T</m:t>
                          </m:r>
                          <m:r>
                            <a:rPr lang="vi-VN">
                              <a:latin typeface="Cambria Math" panose="02040503050406030204" pitchFamily="18" charset="0"/>
                            </a:rPr>
                            <m:t>) = </m:t>
                          </m:r>
                          <m:r>
                            <a:rPr lang="vi-VN" i="1">
                              <a:latin typeface="Cambria Math" panose="02040503050406030204" pitchFamily="18" charset="0"/>
                            </a:rPr>
                            <m:t>|</m:t>
                          </m:r>
                          <m:r>
                            <a:rPr lang="vi-VN" i="1">
                              <a:latin typeface="Cambria Math" panose="02040503050406030204" pitchFamily="18" charset="0"/>
                            </a:rPr>
                            <m:t>𝑆</m:t>
                          </m:r>
                          <m:r>
                            <a:rPr lang="vi-VN" i="1">
                              <a:latin typeface="Cambria Math" panose="02040503050406030204" pitchFamily="18" charset="0"/>
                            </a:rPr>
                            <m:t> ∩ </m:t>
                          </m:r>
                          <m:r>
                            <a:rPr lang="vi-VN" i="1">
                              <a:latin typeface="Cambria Math" panose="02040503050406030204" pitchFamily="18" charset="0"/>
                            </a:rPr>
                            <m:t>𝑇</m:t>
                          </m:r>
                          <m:r>
                            <a:rPr lang="vi-VN" i="1">
                              <a:latin typeface="Cambria Math" panose="02040503050406030204" pitchFamily="18" charset="0"/>
                            </a:rPr>
                            <m:t>| </m:t>
                          </m:r>
                        </m:num>
                        <m:den>
                          <m:r>
                            <a:rPr lang="vi-VN" i="1">
                              <a:latin typeface="Cambria Math" panose="02040503050406030204" pitchFamily="18" charset="0"/>
                            </a:rPr>
                            <m:t> |</m:t>
                          </m:r>
                          <m:r>
                            <a:rPr lang="vi-VN" i="1">
                              <a:latin typeface="Cambria Math" panose="02040503050406030204" pitchFamily="18" charset="0"/>
                            </a:rPr>
                            <m:t>𝑆</m:t>
                          </m:r>
                          <m:r>
                            <a:rPr lang="vi-VN" i="1">
                              <a:latin typeface="Cambria Math" panose="02040503050406030204" pitchFamily="18" charset="0"/>
                            </a:rPr>
                            <m:t> ∪ </m:t>
                          </m:r>
                          <m:r>
                            <a:rPr lang="vi-VN" i="1">
                              <a:latin typeface="Cambria Math" panose="02040503050406030204" pitchFamily="18" charset="0"/>
                            </a:rPr>
                            <m:t>𝑇</m:t>
                          </m:r>
                          <m:r>
                            <a:rPr lang="vi-VN" i="1">
                              <a:latin typeface="Cambria Math" panose="02040503050406030204" pitchFamily="18" charset="0"/>
                            </a:rPr>
                            <m:t>|</m:t>
                          </m:r>
                        </m:den>
                      </m:f>
                    </m:oMath>
                  </m:oMathPara>
                </a14:m>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B2E7B9BE-B016-7B4D-96B3-D5567E6E2641}"/>
                  </a:ext>
                </a:extLst>
              </p:cNvPr>
              <p:cNvSpPr>
                <a:spLocks noGrp="1" noRot="1" noChangeAspect="1" noMove="1" noResize="1" noEditPoints="1" noAdjustHandles="1" noChangeArrowheads="1" noChangeShapeType="1" noTextEdit="1"/>
              </p:cNvSpPr>
              <p:nvPr>
                <p:ph idx="1"/>
              </p:nvPr>
            </p:nvSpPr>
            <p:spPr>
              <a:blipFill>
                <a:blip r:embed="rId3"/>
                <a:stretch>
                  <a:fillRect l="-772" t="-840" r="-309"/>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DF0BAECB-337A-E142-B774-5CC3787531A1}"/>
              </a:ext>
            </a:extLst>
          </p:cNvPr>
          <p:cNvSpPr>
            <a:spLocks noGrp="1"/>
          </p:cNvSpPr>
          <p:nvPr>
            <p:ph type="sldNum" sz="quarter" idx="12"/>
          </p:nvPr>
        </p:nvSpPr>
        <p:spPr/>
        <p:txBody>
          <a:bodyPr/>
          <a:lstStyle/>
          <a:p>
            <a:fld id="{20B7F220-0825-4B9B-9156-FF79F33775FE}" type="slidenum">
              <a:rPr lang="vi-VN" smtClean="0"/>
              <a:t>8</a:t>
            </a:fld>
            <a:endParaRPr lang="vi-VN"/>
          </a:p>
        </p:txBody>
      </p:sp>
    </p:spTree>
    <p:extLst>
      <p:ext uri="{BB962C8B-B14F-4D97-AF65-F5344CB8AC3E}">
        <p14:creationId xmlns:p14="http://schemas.microsoft.com/office/powerpoint/2010/main" val="38178225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C34C0D-E950-E044-BE99-8D88928BD946}"/>
              </a:ext>
            </a:extLst>
          </p:cNvPr>
          <p:cNvSpPr>
            <a:spLocks noGrp="1"/>
          </p:cNvSpPr>
          <p:nvPr>
            <p:ph type="title"/>
          </p:nvPr>
        </p:nvSpPr>
        <p:spPr/>
        <p:txBody>
          <a:bodyPr/>
          <a:lstStyle/>
          <a:p>
            <a:r>
              <a:rPr lang="en-US" dirty="0"/>
              <a:t>SHINGLING</a:t>
            </a:r>
          </a:p>
        </p:txBody>
      </p:sp>
      <p:sp>
        <p:nvSpPr>
          <p:cNvPr id="3" name="Content Placeholder 2">
            <a:extLst>
              <a:ext uri="{FF2B5EF4-FFF2-40B4-BE49-F238E27FC236}">
                <a16:creationId xmlns:a16="http://schemas.microsoft.com/office/drawing/2014/main" id="{A1FDF2AD-6538-A542-B8BC-4A7B60B13530}"/>
              </a:ext>
            </a:extLst>
          </p:cNvPr>
          <p:cNvSpPr>
            <a:spLocks noGrp="1"/>
          </p:cNvSpPr>
          <p:nvPr>
            <p:ph idx="1"/>
          </p:nvPr>
        </p:nvSpPr>
        <p:spPr/>
        <p:txBody>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pPr marL="0" indent="0" algn="ctr">
              <a:buNone/>
            </a:pPr>
            <a:r>
              <a:rPr lang="en-US" dirty="0" err="1"/>
              <a:t>Tương</a:t>
            </a:r>
            <a:r>
              <a:rPr lang="en-US" dirty="0"/>
              <a:t> </a:t>
            </a:r>
            <a:r>
              <a:rPr lang="en-US" dirty="0" err="1"/>
              <a:t>tự</a:t>
            </a:r>
            <a:r>
              <a:rPr lang="en-US" dirty="0"/>
              <a:t> Jaccard </a:t>
            </a:r>
            <a:r>
              <a:rPr lang="en-US" dirty="0" err="1"/>
              <a:t>là</a:t>
            </a:r>
            <a:r>
              <a:rPr lang="en-US" dirty="0"/>
              <a:t> 3/8</a:t>
            </a:r>
          </a:p>
        </p:txBody>
      </p:sp>
      <p:sp>
        <p:nvSpPr>
          <p:cNvPr id="4" name="Slide Number Placeholder 3">
            <a:extLst>
              <a:ext uri="{FF2B5EF4-FFF2-40B4-BE49-F238E27FC236}">
                <a16:creationId xmlns:a16="http://schemas.microsoft.com/office/drawing/2014/main" id="{BC2FD068-E752-A544-8BA7-367C482B53C9}"/>
              </a:ext>
            </a:extLst>
          </p:cNvPr>
          <p:cNvSpPr>
            <a:spLocks noGrp="1"/>
          </p:cNvSpPr>
          <p:nvPr>
            <p:ph type="sldNum" sz="quarter" idx="12"/>
          </p:nvPr>
        </p:nvSpPr>
        <p:spPr/>
        <p:txBody>
          <a:bodyPr/>
          <a:lstStyle/>
          <a:p>
            <a:fld id="{20B7F220-0825-4B9B-9156-FF79F33775FE}" type="slidenum">
              <a:rPr lang="vi-VN" smtClean="0"/>
              <a:t>9</a:t>
            </a:fld>
            <a:endParaRPr lang="vi-VN"/>
          </a:p>
        </p:txBody>
      </p:sp>
      <p:pic>
        <p:nvPicPr>
          <p:cNvPr id="5" name="Picture 4" descr="A close up of a logo&#10;&#10;Description automatically generated">
            <a:extLst>
              <a:ext uri="{FF2B5EF4-FFF2-40B4-BE49-F238E27FC236}">
                <a16:creationId xmlns:a16="http://schemas.microsoft.com/office/drawing/2014/main" id="{9AC338C9-14BB-7046-BE8C-B557CF071B0B}"/>
              </a:ext>
            </a:extLst>
          </p:cNvPr>
          <p:cNvPicPr/>
          <p:nvPr/>
        </p:nvPicPr>
        <p:blipFill>
          <a:blip r:embed="rId2"/>
          <a:stretch>
            <a:fillRect/>
          </a:stretch>
        </p:blipFill>
        <p:spPr>
          <a:xfrm>
            <a:off x="1676400" y="1600206"/>
            <a:ext cx="5514109" cy="3498267"/>
          </a:xfrm>
          <a:prstGeom prst="rect">
            <a:avLst/>
          </a:prstGeom>
        </p:spPr>
      </p:pic>
    </p:spTree>
    <p:extLst>
      <p:ext uri="{BB962C8B-B14F-4D97-AF65-F5344CB8AC3E}">
        <p14:creationId xmlns:p14="http://schemas.microsoft.com/office/powerpoint/2010/main" val="1951328146"/>
      </p:ext>
    </p:extLst>
  </p:cSld>
  <p:clrMapOvr>
    <a:masterClrMapping/>
  </p:clrMapOvr>
</p:sld>
</file>

<file path=ppt/theme/theme1.xml><?xml version="1.0" encoding="utf-8"?>
<a:theme xmlns:a="http://schemas.openxmlformats.org/drawingml/2006/main" name="ThemeTDT">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ThemeTDT" id="{7FBF2D66-0AE2-4E89-937D-1D810BAF016B}" vid="{A882BC36-1AB8-4F26-83DE-148B0E59132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ThemeTDT</Template>
  <TotalTime>7863</TotalTime>
  <Words>4149</Words>
  <Application>Microsoft Macintosh PowerPoint</Application>
  <PresentationFormat>On-screen Show (4:3)</PresentationFormat>
  <Paragraphs>392</Paragraphs>
  <Slides>51</Slides>
  <Notes>24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51</vt:i4>
      </vt:variant>
    </vt:vector>
  </HeadingPairs>
  <TitlesOfParts>
    <vt:vector size="56" baseType="lpstr">
      <vt:lpstr>Arial</vt:lpstr>
      <vt:lpstr>Calibri</vt:lpstr>
      <vt:lpstr>Cambria Math</vt:lpstr>
      <vt:lpstr>Times New Roman</vt:lpstr>
      <vt:lpstr>ThemeTDT</vt:lpstr>
      <vt:lpstr>PowerPoint Presentation</vt:lpstr>
      <vt:lpstr>MỤC LỤC</vt:lpstr>
      <vt:lpstr>GIỚI THIỆU BÀI TOÁN</vt:lpstr>
      <vt:lpstr>GIỚI THIỆU BÀI TOÁN</vt:lpstr>
      <vt:lpstr>GIỚI THIỆU BÀI TOÁN</vt:lpstr>
      <vt:lpstr>GIỚI THIỆU BÀI TOÁN</vt:lpstr>
      <vt:lpstr>GIỚI THIỆU BÀI TOÁN</vt:lpstr>
      <vt:lpstr>SHINGLING</vt:lpstr>
      <vt:lpstr>SHINGLING</vt:lpstr>
      <vt:lpstr>SHINGLING</vt:lpstr>
      <vt:lpstr>SHINGLING</vt:lpstr>
      <vt:lpstr>SHINGLING</vt:lpstr>
      <vt:lpstr>Min-Hashing</vt:lpstr>
      <vt:lpstr>Min-Hashing</vt:lpstr>
      <vt:lpstr>Min-Hashing</vt:lpstr>
      <vt:lpstr>Min-Hashing</vt:lpstr>
      <vt:lpstr>LOCALITY SENSITIVE HASHING</vt:lpstr>
      <vt:lpstr>LOCALITY SENSITIVE HASHING</vt:lpstr>
      <vt:lpstr>LOCALITY SENSITIVE HASHING</vt:lpstr>
      <vt:lpstr>LOCALITY SENSITIVE HASHING</vt:lpstr>
      <vt:lpstr>LOCALITY SENSITIVE HASHING</vt:lpstr>
      <vt:lpstr>LOCALITY SENSITIVE HASHING</vt:lpstr>
      <vt:lpstr>LOCALITY SENSITIVE HASHING</vt:lpstr>
      <vt:lpstr>LOCALITY SENSITIVE HASHING</vt:lpstr>
      <vt:lpstr>LOCALITY SENSITIVE HASHING</vt:lpstr>
      <vt:lpstr>LOCALITY SENSITIVE HASHING</vt:lpstr>
      <vt:lpstr>GENERALIZING MIN-HASH</vt:lpstr>
      <vt:lpstr>ĐỘ ĐO KHOẢNG CÁCH</vt:lpstr>
      <vt:lpstr>ĐỘ ĐO KHOẢNG CÁCH</vt:lpstr>
      <vt:lpstr>KHOẢNG CÁCH JACCARD</vt:lpstr>
      <vt:lpstr>KHOẢNG CÁCH EUCLIDEAN</vt:lpstr>
      <vt:lpstr>KHOẢNG CÁCH COSINE</vt:lpstr>
      <vt:lpstr>FAMILIES OF HASH FUNCTIONS</vt:lpstr>
      <vt:lpstr>FAMILIES OF HASH FUNCTION</vt:lpstr>
      <vt:lpstr>FAMILIES OF HASH FUNCTION</vt:lpstr>
      <vt:lpstr>FAMILIES OF HASH FUNCTION</vt:lpstr>
      <vt:lpstr>FAMILIES OF HASH FUNCTION</vt:lpstr>
      <vt:lpstr>AMPLIFYING HASH FUNCTION</vt:lpstr>
      <vt:lpstr>AMPLIFYING HASH FUNCTION - AND</vt:lpstr>
      <vt:lpstr>AMPLIFYING HASH FUNCTION - OR</vt:lpstr>
      <vt:lpstr>AMPLIFYING HASH FUNCTION - EFFECT</vt:lpstr>
      <vt:lpstr>AMPLIFYING HASH FUNCTION - EFFECT</vt:lpstr>
      <vt:lpstr>AMPLIFYING HASH FUNCTION -CONSTRUCTIONS</vt:lpstr>
      <vt:lpstr>AMPLIFYING HASH FUNCTION -CONSTRUCTIONS</vt:lpstr>
      <vt:lpstr>HOW TO CHOOSE r AND b</vt:lpstr>
      <vt:lpstr>HOW TO CHOOSE r AND b</vt:lpstr>
      <vt:lpstr>HOW TO CHOOSE r AND b</vt:lpstr>
      <vt:lpstr>HOW TO CHOOSE r AND b</vt:lpstr>
      <vt:lpstr>HOW TO CHOOSE r AND b</vt:lpstr>
      <vt:lpstr>HOW TO CHOOSE r AND b</vt:lpstr>
      <vt:lpstr>TỔNG KẾT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Quang Vinh</dc:creator>
  <cp:lastModifiedBy>Thịnh Nguyễn</cp:lastModifiedBy>
  <cp:revision>1130</cp:revision>
  <dcterms:created xsi:type="dcterms:W3CDTF">2015-09-13T11:23:10Z</dcterms:created>
  <dcterms:modified xsi:type="dcterms:W3CDTF">2019-09-08T10:11:35Z</dcterms:modified>
</cp:coreProperties>
</file>